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328" r:id="rId2"/>
    <p:sldId id="257" r:id="rId3"/>
    <p:sldId id="299" r:id="rId4"/>
    <p:sldId id="260" r:id="rId5"/>
    <p:sldId id="323" r:id="rId6"/>
    <p:sldId id="261" r:id="rId7"/>
    <p:sldId id="301" r:id="rId8"/>
    <p:sldId id="302" r:id="rId9"/>
    <p:sldId id="316" r:id="rId10"/>
    <p:sldId id="317" r:id="rId11"/>
    <p:sldId id="324" r:id="rId12"/>
    <p:sldId id="318" r:id="rId13"/>
    <p:sldId id="319" r:id="rId14"/>
    <p:sldId id="325" r:id="rId15"/>
    <p:sldId id="300" r:id="rId16"/>
    <p:sldId id="303" r:id="rId17"/>
    <p:sldId id="304" r:id="rId18"/>
    <p:sldId id="305" r:id="rId19"/>
    <p:sldId id="306" r:id="rId20"/>
    <p:sldId id="307" r:id="rId21"/>
    <p:sldId id="308" r:id="rId22"/>
    <p:sldId id="309" r:id="rId23"/>
    <p:sldId id="310" r:id="rId24"/>
    <p:sldId id="311" r:id="rId25"/>
    <p:sldId id="312" r:id="rId26"/>
    <p:sldId id="322" r:id="rId27"/>
    <p:sldId id="315" r:id="rId28"/>
    <p:sldId id="32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40"/>
  </p:normalViewPr>
  <p:slideViewPr>
    <p:cSldViewPr snapToGrid="0" snapToObjects="1">
      <p:cViewPr varScale="1">
        <p:scale>
          <a:sx n="65" d="100"/>
          <a:sy n="65" d="100"/>
        </p:scale>
        <p:origin x="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687F016-DE3F-4C9D-836C-EB32AA5259D4}"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DBEF1A12-4F70-4F15-8A87-E44FDA3D0158}">
      <dgm:prSet custT="1"/>
      <dgm:spPr/>
      <dgm:t>
        <a:bodyPr/>
        <a:lstStyle/>
        <a:p>
          <a:pPr>
            <a:lnSpc>
              <a:spcPct val="100000"/>
            </a:lnSpc>
          </a:pPr>
          <a:r>
            <a:rPr lang="en-US" sz="1800"/>
            <a:t>This presentation contains basic definitions of key chapter of M&amp;E Plan and MEAL Strategy.</a:t>
          </a:r>
        </a:p>
      </dgm:t>
    </dgm:pt>
    <dgm:pt modelId="{05AE4AF7-9497-44E0-91D4-CC7E62705C68}" type="parTrans" cxnId="{3E53F4C0-2623-4354-A5F0-490BD54F2D3C}">
      <dgm:prSet/>
      <dgm:spPr/>
      <dgm:t>
        <a:bodyPr/>
        <a:lstStyle/>
        <a:p>
          <a:endParaRPr lang="en-US"/>
        </a:p>
      </dgm:t>
    </dgm:pt>
    <dgm:pt modelId="{B1BC55FB-E1D2-43DD-9B4B-9FA7F07560D3}" type="sibTrans" cxnId="{3E53F4C0-2623-4354-A5F0-490BD54F2D3C}">
      <dgm:prSet/>
      <dgm:spPr/>
      <dgm:t>
        <a:bodyPr/>
        <a:lstStyle/>
        <a:p>
          <a:pPr>
            <a:lnSpc>
              <a:spcPct val="100000"/>
            </a:lnSpc>
          </a:pPr>
          <a:endParaRPr lang="en-US"/>
        </a:p>
      </dgm:t>
    </dgm:pt>
    <dgm:pt modelId="{31088A4F-054E-4B9E-899B-6C995FE0A207}">
      <dgm:prSet/>
      <dgm:spPr/>
      <dgm:t>
        <a:bodyPr/>
        <a:lstStyle/>
        <a:p>
          <a:pPr>
            <a:lnSpc>
              <a:spcPct val="100000"/>
            </a:lnSpc>
          </a:pPr>
          <a:r>
            <a:rPr lang="en-US"/>
            <a:t>There are nine chapters of MEAL strategy, definitions, expectations, pathways, tools, results, evidences, indicators, gender and annexure.</a:t>
          </a:r>
        </a:p>
      </dgm:t>
    </dgm:pt>
    <dgm:pt modelId="{1DAB797D-39A3-4CD4-89D3-ED55C7820469}" type="parTrans" cxnId="{59EFB972-ADDA-45E9-9255-D79232B076B1}">
      <dgm:prSet/>
      <dgm:spPr/>
      <dgm:t>
        <a:bodyPr/>
        <a:lstStyle/>
        <a:p>
          <a:endParaRPr lang="en-US"/>
        </a:p>
      </dgm:t>
    </dgm:pt>
    <dgm:pt modelId="{6E3CDE4D-9104-4557-8359-312B8EBF01CE}" type="sibTrans" cxnId="{59EFB972-ADDA-45E9-9255-D79232B076B1}">
      <dgm:prSet/>
      <dgm:spPr/>
      <dgm:t>
        <a:bodyPr/>
        <a:lstStyle/>
        <a:p>
          <a:pPr>
            <a:lnSpc>
              <a:spcPct val="100000"/>
            </a:lnSpc>
          </a:pPr>
          <a:endParaRPr lang="en-US"/>
        </a:p>
      </dgm:t>
    </dgm:pt>
    <dgm:pt modelId="{99D70AF0-EBAD-4241-A762-A0FF26970AD3}">
      <dgm:prSet custT="1"/>
      <dgm:spPr/>
      <dgm:t>
        <a:bodyPr/>
        <a:lstStyle/>
        <a:p>
          <a:pPr>
            <a:lnSpc>
              <a:spcPct val="100000"/>
            </a:lnSpc>
          </a:pPr>
          <a:r>
            <a:rPr lang="en-US" sz="1600"/>
            <a:t>Key chapters of M&amp;E Plan are frequency, responsible persons, means of verification, dissemination and backup.</a:t>
          </a:r>
        </a:p>
      </dgm:t>
    </dgm:pt>
    <dgm:pt modelId="{89EE8148-AD46-4B7B-A515-E3F826AABB96}" type="parTrans" cxnId="{2773385A-045F-4A22-B81C-8296D2252E5F}">
      <dgm:prSet/>
      <dgm:spPr/>
      <dgm:t>
        <a:bodyPr/>
        <a:lstStyle/>
        <a:p>
          <a:endParaRPr lang="en-US"/>
        </a:p>
      </dgm:t>
    </dgm:pt>
    <dgm:pt modelId="{60638F7F-D761-4C9D-A0EE-6984212B8574}" type="sibTrans" cxnId="{2773385A-045F-4A22-B81C-8296D2252E5F}">
      <dgm:prSet/>
      <dgm:spPr/>
      <dgm:t>
        <a:bodyPr/>
        <a:lstStyle/>
        <a:p>
          <a:pPr>
            <a:lnSpc>
              <a:spcPct val="100000"/>
            </a:lnSpc>
          </a:pPr>
          <a:endParaRPr lang="en-US"/>
        </a:p>
      </dgm:t>
    </dgm:pt>
    <dgm:pt modelId="{C86995EB-4B2E-4684-BD12-2803C152D4F6}">
      <dgm:prSet/>
      <dgm:spPr/>
      <dgm:t>
        <a:bodyPr/>
        <a:lstStyle/>
        <a:p>
          <a:pPr>
            <a:lnSpc>
              <a:spcPct val="100000"/>
            </a:lnSpc>
          </a:pPr>
          <a:r>
            <a:rPr lang="en-US" dirty="0"/>
            <a:t>At the end of presentation you will understand more about the M&amp; E plan and MEAL Strategy. We encourage you to ask questions. </a:t>
          </a:r>
        </a:p>
      </dgm:t>
    </dgm:pt>
    <dgm:pt modelId="{6CDEBF06-17C4-4A7F-82EC-3748A4F18BDD}" type="parTrans" cxnId="{A4F2C296-C88B-4C08-97DA-2E361DD94238}">
      <dgm:prSet/>
      <dgm:spPr/>
      <dgm:t>
        <a:bodyPr/>
        <a:lstStyle/>
        <a:p>
          <a:endParaRPr lang="en-US"/>
        </a:p>
      </dgm:t>
    </dgm:pt>
    <dgm:pt modelId="{20C0351A-961E-4D14-97BF-9D982803F32D}" type="sibTrans" cxnId="{A4F2C296-C88B-4C08-97DA-2E361DD94238}">
      <dgm:prSet/>
      <dgm:spPr/>
      <dgm:t>
        <a:bodyPr/>
        <a:lstStyle/>
        <a:p>
          <a:endParaRPr lang="en-US"/>
        </a:p>
      </dgm:t>
    </dgm:pt>
    <dgm:pt modelId="{6D975A77-4B18-42A0-9A12-ED96AB479171}" type="pres">
      <dgm:prSet presAssocID="{9687F016-DE3F-4C9D-836C-EB32AA5259D4}" presName="root" presStyleCnt="0">
        <dgm:presLayoutVars>
          <dgm:dir/>
          <dgm:resizeHandles val="exact"/>
        </dgm:presLayoutVars>
      </dgm:prSet>
      <dgm:spPr/>
    </dgm:pt>
    <dgm:pt modelId="{B54AE79C-29C2-449E-B825-38A35E006AE8}" type="pres">
      <dgm:prSet presAssocID="{9687F016-DE3F-4C9D-836C-EB32AA5259D4}" presName="container" presStyleCnt="0">
        <dgm:presLayoutVars>
          <dgm:dir/>
          <dgm:resizeHandles val="exact"/>
        </dgm:presLayoutVars>
      </dgm:prSet>
      <dgm:spPr/>
    </dgm:pt>
    <dgm:pt modelId="{A76442B3-1196-446D-AC98-C527CFB8F79B}" type="pres">
      <dgm:prSet presAssocID="{DBEF1A12-4F70-4F15-8A87-E44FDA3D0158}" presName="compNode" presStyleCnt="0"/>
      <dgm:spPr/>
    </dgm:pt>
    <dgm:pt modelId="{B4B140C4-E885-4EE8-AC48-1B8D758E680F}" type="pres">
      <dgm:prSet presAssocID="{DBEF1A12-4F70-4F15-8A87-E44FDA3D0158}" presName="iconBgRect" presStyleLbl="bgShp" presStyleIdx="0" presStyleCnt="4"/>
      <dgm:spPr/>
    </dgm:pt>
    <dgm:pt modelId="{77422C0D-8ABE-48CF-BF6C-C9DE3129562D}" type="pres">
      <dgm:prSet presAssocID="{DBEF1A12-4F70-4F15-8A87-E44FDA3D015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BE8B07A1-3BD0-40D8-B802-F41A0B1B19F8}" type="pres">
      <dgm:prSet presAssocID="{DBEF1A12-4F70-4F15-8A87-E44FDA3D0158}" presName="spaceRect" presStyleCnt="0"/>
      <dgm:spPr/>
    </dgm:pt>
    <dgm:pt modelId="{4A18560E-0CE7-4314-B480-F0CFF70CFD89}" type="pres">
      <dgm:prSet presAssocID="{DBEF1A12-4F70-4F15-8A87-E44FDA3D0158}" presName="textRect" presStyleLbl="revTx" presStyleIdx="0" presStyleCnt="4">
        <dgm:presLayoutVars>
          <dgm:chMax val="1"/>
          <dgm:chPref val="1"/>
        </dgm:presLayoutVars>
      </dgm:prSet>
      <dgm:spPr/>
    </dgm:pt>
    <dgm:pt modelId="{42FB0F87-58A9-495D-87E4-EBBFB1DFA49A}" type="pres">
      <dgm:prSet presAssocID="{B1BC55FB-E1D2-43DD-9B4B-9FA7F07560D3}" presName="sibTrans" presStyleLbl="sibTrans2D1" presStyleIdx="0" presStyleCnt="0"/>
      <dgm:spPr/>
    </dgm:pt>
    <dgm:pt modelId="{D5122D48-ECF0-4B8E-8755-A70E0FA68EC0}" type="pres">
      <dgm:prSet presAssocID="{31088A4F-054E-4B9E-899B-6C995FE0A207}" presName="compNode" presStyleCnt="0"/>
      <dgm:spPr/>
    </dgm:pt>
    <dgm:pt modelId="{789D63AD-3625-4778-8980-AA2011280A5D}" type="pres">
      <dgm:prSet presAssocID="{31088A4F-054E-4B9E-899B-6C995FE0A207}" presName="iconBgRect" presStyleLbl="bgShp" presStyleIdx="1" presStyleCnt="4"/>
      <dgm:spPr/>
    </dgm:pt>
    <dgm:pt modelId="{6A7F62CA-7E14-434D-95EE-A3977B333E33}" type="pres">
      <dgm:prSet presAssocID="{31088A4F-054E-4B9E-899B-6C995FE0A20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803EA49D-806E-45EE-B3C1-CB9AABAEDBA2}" type="pres">
      <dgm:prSet presAssocID="{31088A4F-054E-4B9E-899B-6C995FE0A207}" presName="spaceRect" presStyleCnt="0"/>
      <dgm:spPr/>
    </dgm:pt>
    <dgm:pt modelId="{FC58F12F-DFBD-49AF-BCAF-2D35528F4514}" type="pres">
      <dgm:prSet presAssocID="{31088A4F-054E-4B9E-899B-6C995FE0A207}" presName="textRect" presStyleLbl="revTx" presStyleIdx="1" presStyleCnt="4">
        <dgm:presLayoutVars>
          <dgm:chMax val="1"/>
          <dgm:chPref val="1"/>
        </dgm:presLayoutVars>
      </dgm:prSet>
      <dgm:spPr/>
    </dgm:pt>
    <dgm:pt modelId="{FF387A42-556B-486A-B620-FEFE5E417CC3}" type="pres">
      <dgm:prSet presAssocID="{6E3CDE4D-9104-4557-8359-312B8EBF01CE}" presName="sibTrans" presStyleLbl="sibTrans2D1" presStyleIdx="0" presStyleCnt="0"/>
      <dgm:spPr/>
    </dgm:pt>
    <dgm:pt modelId="{BEEBAFB9-BB5B-4982-B701-00B96D1F70CA}" type="pres">
      <dgm:prSet presAssocID="{99D70AF0-EBAD-4241-A762-A0FF26970AD3}" presName="compNode" presStyleCnt="0"/>
      <dgm:spPr/>
    </dgm:pt>
    <dgm:pt modelId="{F32176AE-3885-4D63-9623-76F8473916AD}" type="pres">
      <dgm:prSet presAssocID="{99D70AF0-EBAD-4241-A762-A0FF26970AD3}" presName="iconBgRect" presStyleLbl="bgShp" presStyleIdx="2" presStyleCnt="4"/>
      <dgm:spPr/>
    </dgm:pt>
    <dgm:pt modelId="{931C7235-D33E-4797-98D4-8790F8A93050}" type="pres">
      <dgm:prSet presAssocID="{99D70AF0-EBAD-4241-A762-A0FF26970AD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otes"/>
        </a:ext>
      </dgm:extLst>
    </dgm:pt>
    <dgm:pt modelId="{0F27FA1E-1466-42F9-BA76-DDB16D2DDDC8}" type="pres">
      <dgm:prSet presAssocID="{99D70AF0-EBAD-4241-A762-A0FF26970AD3}" presName="spaceRect" presStyleCnt="0"/>
      <dgm:spPr/>
    </dgm:pt>
    <dgm:pt modelId="{1C554C91-B486-459F-8934-45288ACE0EAE}" type="pres">
      <dgm:prSet presAssocID="{99D70AF0-EBAD-4241-A762-A0FF26970AD3}" presName="textRect" presStyleLbl="revTx" presStyleIdx="2" presStyleCnt="4">
        <dgm:presLayoutVars>
          <dgm:chMax val="1"/>
          <dgm:chPref val="1"/>
        </dgm:presLayoutVars>
      </dgm:prSet>
      <dgm:spPr/>
    </dgm:pt>
    <dgm:pt modelId="{194E9F3A-8411-47A0-8571-FC85466ABA81}" type="pres">
      <dgm:prSet presAssocID="{60638F7F-D761-4C9D-A0EE-6984212B8574}" presName="sibTrans" presStyleLbl="sibTrans2D1" presStyleIdx="0" presStyleCnt="0"/>
      <dgm:spPr/>
    </dgm:pt>
    <dgm:pt modelId="{85563E35-D953-4FE6-B11E-657EB82B13C7}" type="pres">
      <dgm:prSet presAssocID="{C86995EB-4B2E-4684-BD12-2803C152D4F6}" presName="compNode" presStyleCnt="0"/>
      <dgm:spPr/>
    </dgm:pt>
    <dgm:pt modelId="{807A3212-37C6-41B4-A172-EF7B14680259}" type="pres">
      <dgm:prSet presAssocID="{C86995EB-4B2E-4684-BD12-2803C152D4F6}" presName="iconBgRect" presStyleLbl="bgShp" presStyleIdx="3" presStyleCnt="4"/>
      <dgm:spPr/>
    </dgm:pt>
    <dgm:pt modelId="{C4778C72-1325-4F4B-BA8A-52F25389DBBB}" type="pres">
      <dgm:prSet presAssocID="{C86995EB-4B2E-4684-BD12-2803C152D4F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A8A6836D-DDAC-4C68-9EB6-4FF51B37C81F}" type="pres">
      <dgm:prSet presAssocID="{C86995EB-4B2E-4684-BD12-2803C152D4F6}" presName="spaceRect" presStyleCnt="0"/>
      <dgm:spPr/>
    </dgm:pt>
    <dgm:pt modelId="{2780C4E2-F057-4EF4-B50C-172297778B8F}" type="pres">
      <dgm:prSet presAssocID="{C86995EB-4B2E-4684-BD12-2803C152D4F6}" presName="textRect" presStyleLbl="revTx" presStyleIdx="3" presStyleCnt="4">
        <dgm:presLayoutVars>
          <dgm:chMax val="1"/>
          <dgm:chPref val="1"/>
        </dgm:presLayoutVars>
      </dgm:prSet>
      <dgm:spPr/>
    </dgm:pt>
  </dgm:ptLst>
  <dgm:cxnLst>
    <dgm:cxn modelId="{6C39B00D-BF61-8844-AC41-BE59376D22B3}" type="presOf" srcId="{60638F7F-D761-4C9D-A0EE-6984212B8574}" destId="{194E9F3A-8411-47A0-8571-FC85466ABA81}" srcOrd="0" destOrd="0" presId="urn:microsoft.com/office/officeart/2018/2/layout/IconCircleList"/>
    <dgm:cxn modelId="{EDA8181A-C4F6-9944-9F1B-AC82B74B4E99}" type="presOf" srcId="{DBEF1A12-4F70-4F15-8A87-E44FDA3D0158}" destId="{4A18560E-0CE7-4314-B480-F0CFF70CFD89}" srcOrd="0" destOrd="0" presId="urn:microsoft.com/office/officeart/2018/2/layout/IconCircleList"/>
    <dgm:cxn modelId="{6CCFA72E-C2CB-3242-81C9-974D80A9E6E8}" type="presOf" srcId="{6E3CDE4D-9104-4557-8359-312B8EBF01CE}" destId="{FF387A42-556B-486A-B620-FEFE5E417CC3}" srcOrd="0" destOrd="0" presId="urn:microsoft.com/office/officeart/2018/2/layout/IconCircleList"/>
    <dgm:cxn modelId="{52103660-0494-7947-8BA9-47DBEA4E301A}" type="presOf" srcId="{C86995EB-4B2E-4684-BD12-2803C152D4F6}" destId="{2780C4E2-F057-4EF4-B50C-172297778B8F}" srcOrd="0" destOrd="0" presId="urn:microsoft.com/office/officeart/2018/2/layout/IconCircleList"/>
    <dgm:cxn modelId="{DF75644A-0668-C741-B207-9815531D1652}" type="presOf" srcId="{9687F016-DE3F-4C9D-836C-EB32AA5259D4}" destId="{6D975A77-4B18-42A0-9A12-ED96AB479171}" srcOrd="0" destOrd="0" presId="urn:microsoft.com/office/officeart/2018/2/layout/IconCircleList"/>
    <dgm:cxn modelId="{59EFB972-ADDA-45E9-9255-D79232B076B1}" srcId="{9687F016-DE3F-4C9D-836C-EB32AA5259D4}" destId="{31088A4F-054E-4B9E-899B-6C995FE0A207}" srcOrd="1" destOrd="0" parTransId="{1DAB797D-39A3-4CD4-89D3-ED55C7820469}" sibTransId="{6E3CDE4D-9104-4557-8359-312B8EBF01CE}"/>
    <dgm:cxn modelId="{2773385A-045F-4A22-B81C-8296D2252E5F}" srcId="{9687F016-DE3F-4C9D-836C-EB32AA5259D4}" destId="{99D70AF0-EBAD-4241-A762-A0FF26970AD3}" srcOrd="2" destOrd="0" parTransId="{89EE8148-AD46-4B7B-A515-E3F826AABB96}" sibTransId="{60638F7F-D761-4C9D-A0EE-6984212B8574}"/>
    <dgm:cxn modelId="{A4F2C296-C88B-4C08-97DA-2E361DD94238}" srcId="{9687F016-DE3F-4C9D-836C-EB32AA5259D4}" destId="{C86995EB-4B2E-4684-BD12-2803C152D4F6}" srcOrd="3" destOrd="0" parTransId="{6CDEBF06-17C4-4A7F-82EC-3748A4F18BDD}" sibTransId="{20C0351A-961E-4D14-97BF-9D982803F32D}"/>
    <dgm:cxn modelId="{3E53F4C0-2623-4354-A5F0-490BD54F2D3C}" srcId="{9687F016-DE3F-4C9D-836C-EB32AA5259D4}" destId="{DBEF1A12-4F70-4F15-8A87-E44FDA3D0158}" srcOrd="0" destOrd="0" parTransId="{05AE4AF7-9497-44E0-91D4-CC7E62705C68}" sibTransId="{B1BC55FB-E1D2-43DD-9B4B-9FA7F07560D3}"/>
    <dgm:cxn modelId="{3024D5C6-EC24-014D-AEE5-55E4D3F0D039}" type="presOf" srcId="{99D70AF0-EBAD-4241-A762-A0FF26970AD3}" destId="{1C554C91-B486-459F-8934-45288ACE0EAE}" srcOrd="0" destOrd="0" presId="urn:microsoft.com/office/officeart/2018/2/layout/IconCircleList"/>
    <dgm:cxn modelId="{A7D631F5-D917-3043-B896-7F668C00B795}" type="presOf" srcId="{31088A4F-054E-4B9E-899B-6C995FE0A207}" destId="{FC58F12F-DFBD-49AF-BCAF-2D35528F4514}" srcOrd="0" destOrd="0" presId="urn:microsoft.com/office/officeart/2018/2/layout/IconCircleList"/>
    <dgm:cxn modelId="{13BE08F7-2F15-2248-B387-528BE59BE401}" type="presOf" srcId="{B1BC55FB-E1D2-43DD-9B4B-9FA7F07560D3}" destId="{42FB0F87-58A9-495D-87E4-EBBFB1DFA49A}" srcOrd="0" destOrd="0" presId="urn:microsoft.com/office/officeart/2018/2/layout/IconCircleList"/>
    <dgm:cxn modelId="{3815881E-AD66-4F48-9CE0-904EB13C8162}" type="presParOf" srcId="{6D975A77-4B18-42A0-9A12-ED96AB479171}" destId="{B54AE79C-29C2-449E-B825-38A35E006AE8}" srcOrd="0" destOrd="0" presId="urn:microsoft.com/office/officeart/2018/2/layout/IconCircleList"/>
    <dgm:cxn modelId="{433F0C2B-1118-554A-A1F7-E7C7179A839E}" type="presParOf" srcId="{B54AE79C-29C2-449E-B825-38A35E006AE8}" destId="{A76442B3-1196-446D-AC98-C527CFB8F79B}" srcOrd="0" destOrd="0" presId="urn:microsoft.com/office/officeart/2018/2/layout/IconCircleList"/>
    <dgm:cxn modelId="{39B49D39-E852-2A4B-AA6C-DB6FF3F76AD6}" type="presParOf" srcId="{A76442B3-1196-446D-AC98-C527CFB8F79B}" destId="{B4B140C4-E885-4EE8-AC48-1B8D758E680F}" srcOrd="0" destOrd="0" presId="urn:microsoft.com/office/officeart/2018/2/layout/IconCircleList"/>
    <dgm:cxn modelId="{FAAD5CAD-1831-B04A-A7E8-05ADAFB093B7}" type="presParOf" srcId="{A76442B3-1196-446D-AC98-C527CFB8F79B}" destId="{77422C0D-8ABE-48CF-BF6C-C9DE3129562D}" srcOrd="1" destOrd="0" presId="urn:microsoft.com/office/officeart/2018/2/layout/IconCircleList"/>
    <dgm:cxn modelId="{4DCA10AF-D16D-BB45-BBA6-F780112BE540}" type="presParOf" srcId="{A76442B3-1196-446D-AC98-C527CFB8F79B}" destId="{BE8B07A1-3BD0-40D8-B802-F41A0B1B19F8}" srcOrd="2" destOrd="0" presId="urn:microsoft.com/office/officeart/2018/2/layout/IconCircleList"/>
    <dgm:cxn modelId="{06C735C5-E74F-DA40-8096-E2213998312D}" type="presParOf" srcId="{A76442B3-1196-446D-AC98-C527CFB8F79B}" destId="{4A18560E-0CE7-4314-B480-F0CFF70CFD89}" srcOrd="3" destOrd="0" presId="urn:microsoft.com/office/officeart/2018/2/layout/IconCircleList"/>
    <dgm:cxn modelId="{18B6433B-7114-254D-8249-462E987A23F0}" type="presParOf" srcId="{B54AE79C-29C2-449E-B825-38A35E006AE8}" destId="{42FB0F87-58A9-495D-87E4-EBBFB1DFA49A}" srcOrd="1" destOrd="0" presId="urn:microsoft.com/office/officeart/2018/2/layout/IconCircleList"/>
    <dgm:cxn modelId="{45CDA145-7B72-E94D-9C4A-B39476B928E8}" type="presParOf" srcId="{B54AE79C-29C2-449E-B825-38A35E006AE8}" destId="{D5122D48-ECF0-4B8E-8755-A70E0FA68EC0}" srcOrd="2" destOrd="0" presId="urn:microsoft.com/office/officeart/2018/2/layout/IconCircleList"/>
    <dgm:cxn modelId="{970AB570-9B55-E04E-97EC-7B1250DA8951}" type="presParOf" srcId="{D5122D48-ECF0-4B8E-8755-A70E0FA68EC0}" destId="{789D63AD-3625-4778-8980-AA2011280A5D}" srcOrd="0" destOrd="0" presId="urn:microsoft.com/office/officeart/2018/2/layout/IconCircleList"/>
    <dgm:cxn modelId="{AE0D6DD5-3616-8149-9F79-BB1B604DBAA5}" type="presParOf" srcId="{D5122D48-ECF0-4B8E-8755-A70E0FA68EC0}" destId="{6A7F62CA-7E14-434D-95EE-A3977B333E33}" srcOrd="1" destOrd="0" presId="urn:microsoft.com/office/officeart/2018/2/layout/IconCircleList"/>
    <dgm:cxn modelId="{06F4E4FF-551D-3F40-AB27-539EF9047945}" type="presParOf" srcId="{D5122D48-ECF0-4B8E-8755-A70E0FA68EC0}" destId="{803EA49D-806E-45EE-B3C1-CB9AABAEDBA2}" srcOrd="2" destOrd="0" presId="urn:microsoft.com/office/officeart/2018/2/layout/IconCircleList"/>
    <dgm:cxn modelId="{039434D7-F7EC-0648-A10D-57C1587474B3}" type="presParOf" srcId="{D5122D48-ECF0-4B8E-8755-A70E0FA68EC0}" destId="{FC58F12F-DFBD-49AF-BCAF-2D35528F4514}" srcOrd="3" destOrd="0" presId="urn:microsoft.com/office/officeart/2018/2/layout/IconCircleList"/>
    <dgm:cxn modelId="{405A13DD-66A4-B645-BE16-659CF7F44F86}" type="presParOf" srcId="{B54AE79C-29C2-449E-B825-38A35E006AE8}" destId="{FF387A42-556B-486A-B620-FEFE5E417CC3}" srcOrd="3" destOrd="0" presId="urn:microsoft.com/office/officeart/2018/2/layout/IconCircleList"/>
    <dgm:cxn modelId="{DA0835DB-8B9A-C740-A1F0-99A00A33C296}" type="presParOf" srcId="{B54AE79C-29C2-449E-B825-38A35E006AE8}" destId="{BEEBAFB9-BB5B-4982-B701-00B96D1F70CA}" srcOrd="4" destOrd="0" presId="urn:microsoft.com/office/officeart/2018/2/layout/IconCircleList"/>
    <dgm:cxn modelId="{2E9DD571-483A-7A43-A96C-CB236A7D5C8C}" type="presParOf" srcId="{BEEBAFB9-BB5B-4982-B701-00B96D1F70CA}" destId="{F32176AE-3885-4D63-9623-76F8473916AD}" srcOrd="0" destOrd="0" presId="urn:microsoft.com/office/officeart/2018/2/layout/IconCircleList"/>
    <dgm:cxn modelId="{B4F3B1F2-1DB3-F147-AF4A-55E182209C40}" type="presParOf" srcId="{BEEBAFB9-BB5B-4982-B701-00B96D1F70CA}" destId="{931C7235-D33E-4797-98D4-8790F8A93050}" srcOrd="1" destOrd="0" presId="urn:microsoft.com/office/officeart/2018/2/layout/IconCircleList"/>
    <dgm:cxn modelId="{0DDBA1A2-AB9B-064F-A493-022A496BDE10}" type="presParOf" srcId="{BEEBAFB9-BB5B-4982-B701-00B96D1F70CA}" destId="{0F27FA1E-1466-42F9-BA76-DDB16D2DDDC8}" srcOrd="2" destOrd="0" presId="urn:microsoft.com/office/officeart/2018/2/layout/IconCircleList"/>
    <dgm:cxn modelId="{2EB86026-1460-4F4A-A8AD-20F4527E293E}" type="presParOf" srcId="{BEEBAFB9-BB5B-4982-B701-00B96D1F70CA}" destId="{1C554C91-B486-459F-8934-45288ACE0EAE}" srcOrd="3" destOrd="0" presId="urn:microsoft.com/office/officeart/2018/2/layout/IconCircleList"/>
    <dgm:cxn modelId="{E0694193-00E0-E444-A82E-D2E2A0AAAD44}" type="presParOf" srcId="{B54AE79C-29C2-449E-B825-38A35E006AE8}" destId="{194E9F3A-8411-47A0-8571-FC85466ABA81}" srcOrd="5" destOrd="0" presId="urn:microsoft.com/office/officeart/2018/2/layout/IconCircleList"/>
    <dgm:cxn modelId="{012C0335-6DDD-2649-9097-02C648C9B735}" type="presParOf" srcId="{B54AE79C-29C2-449E-B825-38A35E006AE8}" destId="{85563E35-D953-4FE6-B11E-657EB82B13C7}" srcOrd="6" destOrd="0" presId="urn:microsoft.com/office/officeart/2018/2/layout/IconCircleList"/>
    <dgm:cxn modelId="{948E6924-5EBD-7D4B-A12A-ADCA0DDADA08}" type="presParOf" srcId="{85563E35-D953-4FE6-B11E-657EB82B13C7}" destId="{807A3212-37C6-41B4-A172-EF7B14680259}" srcOrd="0" destOrd="0" presId="urn:microsoft.com/office/officeart/2018/2/layout/IconCircleList"/>
    <dgm:cxn modelId="{3029ACE7-7839-1143-A9A6-215007139B6B}" type="presParOf" srcId="{85563E35-D953-4FE6-B11E-657EB82B13C7}" destId="{C4778C72-1325-4F4B-BA8A-52F25389DBBB}" srcOrd="1" destOrd="0" presId="urn:microsoft.com/office/officeart/2018/2/layout/IconCircleList"/>
    <dgm:cxn modelId="{43B2B9DF-A209-C04E-9EBF-236C23024659}" type="presParOf" srcId="{85563E35-D953-4FE6-B11E-657EB82B13C7}" destId="{A8A6836D-DDAC-4C68-9EB6-4FF51B37C81F}" srcOrd="2" destOrd="0" presId="urn:microsoft.com/office/officeart/2018/2/layout/IconCircleList"/>
    <dgm:cxn modelId="{0E19B97C-39B8-6846-90DC-8D05A97B1945}" type="presParOf" srcId="{85563E35-D953-4FE6-B11E-657EB82B13C7}" destId="{2780C4E2-F057-4EF4-B50C-172297778B8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CBA3C1-10CD-4F24-AA71-E34434E2A13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86F62C7-4C20-4838-86A7-5528C2D2DC65}">
      <dgm:prSet custT="1"/>
      <dgm:spPr/>
      <dgm:t>
        <a:bodyPr/>
        <a:lstStyle/>
        <a:p>
          <a:r>
            <a:rPr lang="en-US" sz="2000" dirty="0"/>
            <a:t>At the end of this section of presentation, the participants would have learned about basic ideas of monitoring and evaluation plan. </a:t>
          </a:r>
        </a:p>
      </dgm:t>
    </dgm:pt>
    <dgm:pt modelId="{D4676395-D817-4577-ABFB-CAE9E64404D3}" type="parTrans" cxnId="{83F35F32-D78C-448F-9294-DAE5224C4220}">
      <dgm:prSet/>
      <dgm:spPr/>
      <dgm:t>
        <a:bodyPr/>
        <a:lstStyle/>
        <a:p>
          <a:endParaRPr lang="en-US"/>
        </a:p>
      </dgm:t>
    </dgm:pt>
    <dgm:pt modelId="{AB522066-8EAD-4F70-8F75-9AA3D27D7F3F}" type="sibTrans" cxnId="{83F35F32-D78C-448F-9294-DAE5224C4220}">
      <dgm:prSet/>
      <dgm:spPr/>
      <dgm:t>
        <a:bodyPr/>
        <a:lstStyle/>
        <a:p>
          <a:endParaRPr lang="en-US"/>
        </a:p>
      </dgm:t>
    </dgm:pt>
    <dgm:pt modelId="{AE286BE0-8867-4EBA-9443-42F5F6D5AD98}">
      <dgm:prSet/>
      <dgm:spPr/>
      <dgm:t>
        <a:bodyPr/>
        <a:lstStyle/>
        <a:p>
          <a:r>
            <a:rPr lang="en-US" dirty="0"/>
            <a:t>After this section, the participants are able to develop monitoring and evaluation plans for their projects and programs.</a:t>
          </a:r>
        </a:p>
      </dgm:t>
    </dgm:pt>
    <dgm:pt modelId="{6968B53E-5D29-458F-99C0-835174EB8531}" type="parTrans" cxnId="{4DF2E92A-2A45-44A0-A796-4494EBEDE173}">
      <dgm:prSet/>
      <dgm:spPr/>
      <dgm:t>
        <a:bodyPr/>
        <a:lstStyle/>
        <a:p>
          <a:endParaRPr lang="en-US"/>
        </a:p>
      </dgm:t>
    </dgm:pt>
    <dgm:pt modelId="{B70AEFC2-AAA1-4066-8591-DB9AFA30447C}" type="sibTrans" cxnId="{4DF2E92A-2A45-44A0-A796-4494EBEDE173}">
      <dgm:prSet/>
      <dgm:spPr/>
      <dgm:t>
        <a:bodyPr/>
        <a:lstStyle/>
        <a:p>
          <a:endParaRPr lang="en-US"/>
        </a:p>
      </dgm:t>
    </dgm:pt>
    <dgm:pt modelId="{9EF3B9B1-AF52-4905-B136-A8E7E54B3573}" type="pres">
      <dgm:prSet presAssocID="{14CBA3C1-10CD-4F24-AA71-E34434E2A13C}" presName="root" presStyleCnt="0">
        <dgm:presLayoutVars>
          <dgm:dir/>
          <dgm:resizeHandles val="exact"/>
        </dgm:presLayoutVars>
      </dgm:prSet>
      <dgm:spPr/>
    </dgm:pt>
    <dgm:pt modelId="{613BCCBA-FE3B-4922-AD29-89AD98D0C6A5}" type="pres">
      <dgm:prSet presAssocID="{486F62C7-4C20-4838-86A7-5528C2D2DC65}" presName="compNode" presStyleCnt="0"/>
      <dgm:spPr/>
    </dgm:pt>
    <dgm:pt modelId="{95C2AE61-2433-4392-ADB5-C1149C15F187}" type="pres">
      <dgm:prSet presAssocID="{486F62C7-4C20-4838-86A7-5528C2D2DC65}" presName="bgRect" presStyleLbl="bgShp" presStyleIdx="0" presStyleCnt="2" custScaleY="147742"/>
      <dgm:spPr/>
    </dgm:pt>
    <dgm:pt modelId="{02AC5900-59D1-4D12-A27A-D6740869562C}" type="pres">
      <dgm:prSet presAssocID="{486F62C7-4C20-4838-86A7-5528C2D2DC65}" presName="iconRect" presStyleLbl="node1" presStyleIdx="0" presStyleCnt="2" custLinFactNeighborX="-31040" custLinFactNeighborY="-69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C78663E5-654D-498B-B62B-BE6A7B4A05F8}" type="pres">
      <dgm:prSet presAssocID="{486F62C7-4C20-4838-86A7-5528C2D2DC65}" presName="spaceRect" presStyleCnt="0"/>
      <dgm:spPr/>
    </dgm:pt>
    <dgm:pt modelId="{E5D4EBAB-7FEC-4164-9A46-C2328EE48AD7}" type="pres">
      <dgm:prSet presAssocID="{486F62C7-4C20-4838-86A7-5528C2D2DC65}" presName="parTx" presStyleLbl="revTx" presStyleIdx="0" presStyleCnt="2" custScaleX="116412" custLinFactNeighborX="-13644" custLinFactNeighborY="-14649">
        <dgm:presLayoutVars>
          <dgm:chMax val="0"/>
          <dgm:chPref val="0"/>
        </dgm:presLayoutVars>
      </dgm:prSet>
      <dgm:spPr/>
    </dgm:pt>
    <dgm:pt modelId="{B5C329EF-8BBF-4D52-9AF3-4D118FED00F6}" type="pres">
      <dgm:prSet presAssocID="{AB522066-8EAD-4F70-8F75-9AA3D27D7F3F}" presName="sibTrans" presStyleCnt="0"/>
      <dgm:spPr/>
    </dgm:pt>
    <dgm:pt modelId="{361C9CAF-F5E2-4A67-A738-03C7186809A1}" type="pres">
      <dgm:prSet presAssocID="{AE286BE0-8867-4EBA-9443-42F5F6D5AD98}" presName="compNode" presStyleCnt="0"/>
      <dgm:spPr/>
    </dgm:pt>
    <dgm:pt modelId="{B7CF1DBF-E30D-468F-8C1C-0395E427CAC6}" type="pres">
      <dgm:prSet presAssocID="{AE286BE0-8867-4EBA-9443-42F5F6D5AD98}" presName="bgRect" presStyleLbl="bgShp" presStyleIdx="1" presStyleCnt="2" custScaleY="139656"/>
      <dgm:spPr/>
    </dgm:pt>
    <dgm:pt modelId="{F07395EC-57FB-4BAA-9B4E-1784C4163195}" type="pres">
      <dgm:prSet presAssocID="{AE286BE0-8867-4EBA-9443-42F5F6D5AD98}" presName="iconRect" presStyleLbl="node1" presStyleIdx="1" presStyleCnt="2" custLinFactNeighborX="-41014" custLinFactNeighborY="-323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2A28F4A0-8DD1-4C8D-BE3A-1BED02AAB7DC}" type="pres">
      <dgm:prSet presAssocID="{AE286BE0-8867-4EBA-9443-42F5F6D5AD98}" presName="spaceRect" presStyleCnt="0"/>
      <dgm:spPr/>
    </dgm:pt>
    <dgm:pt modelId="{7ADB2DE7-61FC-4230-B199-D3353FCE59E1}" type="pres">
      <dgm:prSet presAssocID="{AE286BE0-8867-4EBA-9443-42F5F6D5AD98}" presName="parTx" presStyleLbl="revTx" presStyleIdx="1" presStyleCnt="2" custLinFactNeighborX="-21441" custLinFactNeighborY="-12873">
        <dgm:presLayoutVars>
          <dgm:chMax val="0"/>
          <dgm:chPref val="0"/>
        </dgm:presLayoutVars>
      </dgm:prSet>
      <dgm:spPr/>
    </dgm:pt>
  </dgm:ptLst>
  <dgm:cxnLst>
    <dgm:cxn modelId="{99A12418-96F1-424E-B3C5-AD24B5BC9151}" type="presOf" srcId="{14CBA3C1-10CD-4F24-AA71-E34434E2A13C}" destId="{9EF3B9B1-AF52-4905-B136-A8E7E54B3573}" srcOrd="0" destOrd="0" presId="urn:microsoft.com/office/officeart/2018/2/layout/IconVerticalSolidList"/>
    <dgm:cxn modelId="{4DF2E92A-2A45-44A0-A796-4494EBEDE173}" srcId="{14CBA3C1-10CD-4F24-AA71-E34434E2A13C}" destId="{AE286BE0-8867-4EBA-9443-42F5F6D5AD98}" srcOrd="1" destOrd="0" parTransId="{6968B53E-5D29-458F-99C0-835174EB8531}" sibTransId="{B70AEFC2-AAA1-4066-8591-DB9AFA30447C}"/>
    <dgm:cxn modelId="{83F35F32-D78C-448F-9294-DAE5224C4220}" srcId="{14CBA3C1-10CD-4F24-AA71-E34434E2A13C}" destId="{486F62C7-4C20-4838-86A7-5528C2D2DC65}" srcOrd="0" destOrd="0" parTransId="{D4676395-D817-4577-ABFB-CAE9E64404D3}" sibTransId="{AB522066-8EAD-4F70-8F75-9AA3D27D7F3F}"/>
    <dgm:cxn modelId="{DD0C6546-8DE9-4A16-904E-1B183157FEDB}" type="presOf" srcId="{486F62C7-4C20-4838-86A7-5528C2D2DC65}" destId="{E5D4EBAB-7FEC-4164-9A46-C2328EE48AD7}" srcOrd="0" destOrd="0" presId="urn:microsoft.com/office/officeart/2018/2/layout/IconVerticalSolidList"/>
    <dgm:cxn modelId="{D75617E9-9EDC-4A5F-8875-3261119C1058}" type="presOf" srcId="{AE286BE0-8867-4EBA-9443-42F5F6D5AD98}" destId="{7ADB2DE7-61FC-4230-B199-D3353FCE59E1}" srcOrd="0" destOrd="0" presId="urn:microsoft.com/office/officeart/2018/2/layout/IconVerticalSolidList"/>
    <dgm:cxn modelId="{8C8CFC09-83F2-471C-AF60-4147A95A4C6B}" type="presParOf" srcId="{9EF3B9B1-AF52-4905-B136-A8E7E54B3573}" destId="{613BCCBA-FE3B-4922-AD29-89AD98D0C6A5}" srcOrd="0" destOrd="0" presId="urn:microsoft.com/office/officeart/2018/2/layout/IconVerticalSolidList"/>
    <dgm:cxn modelId="{BC8016B1-C960-483D-B1AA-B21A3107E8EA}" type="presParOf" srcId="{613BCCBA-FE3B-4922-AD29-89AD98D0C6A5}" destId="{95C2AE61-2433-4392-ADB5-C1149C15F187}" srcOrd="0" destOrd="0" presId="urn:microsoft.com/office/officeart/2018/2/layout/IconVerticalSolidList"/>
    <dgm:cxn modelId="{49C36E74-121A-4C0F-9ADF-410D81CF4534}" type="presParOf" srcId="{613BCCBA-FE3B-4922-AD29-89AD98D0C6A5}" destId="{02AC5900-59D1-4D12-A27A-D6740869562C}" srcOrd="1" destOrd="0" presId="urn:microsoft.com/office/officeart/2018/2/layout/IconVerticalSolidList"/>
    <dgm:cxn modelId="{6688E4EA-ECA3-40CC-B94F-497DB784CA63}" type="presParOf" srcId="{613BCCBA-FE3B-4922-AD29-89AD98D0C6A5}" destId="{C78663E5-654D-498B-B62B-BE6A7B4A05F8}" srcOrd="2" destOrd="0" presId="urn:microsoft.com/office/officeart/2018/2/layout/IconVerticalSolidList"/>
    <dgm:cxn modelId="{4A7BDB4B-43B8-46D2-BCE4-9A5690CB8A80}" type="presParOf" srcId="{613BCCBA-FE3B-4922-AD29-89AD98D0C6A5}" destId="{E5D4EBAB-7FEC-4164-9A46-C2328EE48AD7}" srcOrd="3" destOrd="0" presId="urn:microsoft.com/office/officeart/2018/2/layout/IconVerticalSolidList"/>
    <dgm:cxn modelId="{9F2C6D95-5F8D-4942-A841-485EFE3E3B09}" type="presParOf" srcId="{9EF3B9B1-AF52-4905-B136-A8E7E54B3573}" destId="{B5C329EF-8BBF-4D52-9AF3-4D118FED00F6}" srcOrd="1" destOrd="0" presId="urn:microsoft.com/office/officeart/2018/2/layout/IconVerticalSolidList"/>
    <dgm:cxn modelId="{A9AECF98-3AF6-4475-9D88-197FEA632D96}" type="presParOf" srcId="{9EF3B9B1-AF52-4905-B136-A8E7E54B3573}" destId="{361C9CAF-F5E2-4A67-A738-03C7186809A1}" srcOrd="2" destOrd="0" presId="urn:microsoft.com/office/officeart/2018/2/layout/IconVerticalSolidList"/>
    <dgm:cxn modelId="{B5A9C189-C391-405D-8839-4DB81AAB55FE}" type="presParOf" srcId="{361C9CAF-F5E2-4A67-A738-03C7186809A1}" destId="{B7CF1DBF-E30D-468F-8C1C-0395E427CAC6}" srcOrd="0" destOrd="0" presId="urn:microsoft.com/office/officeart/2018/2/layout/IconVerticalSolidList"/>
    <dgm:cxn modelId="{C2F2983E-8A75-4224-A8A5-B7613FE39ADD}" type="presParOf" srcId="{361C9CAF-F5E2-4A67-A738-03C7186809A1}" destId="{F07395EC-57FB-4BAA-9B4E-1784C4163195}" srcOrd="1" destOrd="0" presId="urn:microsoft.com/office/officeart/2018/2/layout/IconVerticalSolidList"/>
    <dgm:cxn modelId="{BB435120-0562-4E28-93AB-7D2302A2F3F9}" type="presParOf" srcId="{361C9CAF-F5E2-4A67-A738-03C7186809A1}" destId="{2A28F4A0-8DD1-4C8D-BE3A-1BED02AAB7DC}" srcOrd="2" destOrd="0" presId="urn:microsoft.com/office/officeart/2018/2/layout/IconVerticalSolidList"/>
    <dgm:cxn modelId="{DD79452C-2284-4929-B35F-B83ED10FCCE5}" type="presParOf" srcId="{361C9CAF-F5E2-4A67-A738-03C7186809A1}" destId="{7ADB2DE7-61FC-4230-B199-D3353FCE59E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1082B0-8427-465C-A591-09F8978A73A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0EF5503-116C-418F-976A-A49B4AB1E690}">
      <dgm:prSet/>
      <dgm:spPr/>
      <dgm:t>
        <a:bodyPr/>
        <a:lstStyle/>
        <a:p>
          <a:r>
            <a:rPr lang="en-US" dirty="0"/>
            <a:t>At the end of this section of presentation, participants would have learned about basic idea about MEAL strategy.</a:t>
          </a:r>
        </a:p>
      </dgm:t>
    </dgm:pt>
    <dgm:pt modelId="{C61E9BE5-92F6-4B1C-A791-A99C23531BB2}" type="parTrans" cxnId="{1640CF75-7117-4182-951C-C3CFC837CFB0}">
      <dgm:prSet/>
      <dgm:spPr/>
      <dgm:t>
        <a:bodyPr/>
        <a:lstStyle/>
        <a:p>
          <a:endParaRPr lang="en-US"/>
        </a:p>
      </dgm:t>
    </dgm:pt>
    <dgm:pt modelId="{11AB8CBC-8765-42AA-9BB9-2AA4E22BE017}" type="sibTrans" cxnId="{1640CF75-7117-4182-951C-C3CFC837CFB0}">
      <dgm:prSet/>
      <dgm:spPr/>
      <dgm:t>
        <a:bodyPr/>
        <a:lstStyle/>
        <a:p>
          <a:endParaRPr lang="en-US"/>
        </a:p>
      </dgm:t>
    </dgm:pt>
    <dgm:pt modelId="{FC101D94-6B9F-4831-8986-DC149D622CF7}">
      <dgm:prSet custT="1"/>
      <dgm:spPr/>
      <dgm:t>
        <a:bodyPr/>
        <a:lstStyle/>
        <a:p>
          <a:r>
            <a:rPr lang="en-US" sz="2400" dirty="0"/>
            <a:t>Participants can differentiate between M&amp;E plan and MEAL strategy. </a:t>
          </a:r>
        </a:p>
      </dgm:t>
    </dgm:pt>
    <dgm:pt modelId="{38BDB350-0D89-49D7-915F-56DEEBCC180C}" type="parTrans" cxnId="{7604FA03-F72F-444B-BBC1-6AB51277ED0F}">
      <dgm:prSet/>
      <dgm:spPr/>
      <dgm:t>
        <a:bodyPr/>
        <a:lstStyle/>
        <a:p>
          <a:endParaRPr lang="en-US"/>
        </a:p>
      </dgm:t>
    </dgm:pt>
    <dgm:pt modelId="{3E440C7E-198D-45A6-B506-63A67372EE41}" type="sibTrans" cxnId="{7604FA03-F72F-444B-BBC1-6AB51277ED0F}">
      <dgm:prSet/>
      <dgm:spPr/>
      <dgm:t>
        <a:bodyPr/>
        <a:lstStyle/>
        <a:p>
          <a:endParaRPr lang="en-US"/>
        </a:p>
      </dgm:t>
    </dgm:pt>
    <dgm:pt modelId="{7AA561DA-2810-4375-A64A-AEBCFA5D5F02}">
      <dgm:prSet custT="1"/>
      <dgm:spPr/>
      <dgm:t>
        <a:bodyPr/>
        <a:lstStyle/>
        <a:p>
          <a:r>
            <a:rPr lang="en-US" sz="2400" dirty="0"/>
            <a:t>Participants can develop MEAL strategy for their projects and programs. </a:t>
          </a:r>
        </a:p>
      </dgm:t>
    </dgm:pt>
    <dgm:pt modelId="{1C684706-8607-46E9-8E80-C0E7475A9690}" type="parTrans" cxnId="{E6F60007-7ED2-4C46-B960-DDA40038A64D}">
      <dgm:prSet/>
      <dgm:spPr/>
      <dgm:t>
        <a:bodyPr/>
        <a:lstStyle/>
        <a:p>
          <a:endParaRPr lang="en-US"/>
        </a:p>
      </dgm:t>
    </dgm:pt>
    <dgm:pt modelId="{B9E21526-F5A4-453C-80AD-AB596C14B7E9}" type="sibTrans" cxnId="{E6F60007-7ED2-4C46-B960-DDA40038A64D}">
      <dgm:prSet/>
      <dgm:spPr/>
      <dgm:t>
        <a:bodyPr/>
        <a:lstStyle/>
        <a:p>
          <a:endParaRPr lang="en-US"/>
        </a:p>
      </dgm:t>
    </dgm:pt>
    <dgm:pt modelId="{29566D17-B5B5-433E-9218-62D9E357BEC0}" type="pres">
      <dgm:prSet presAssocID="{C81082B0-8427-465C-A591-09F8978A73AF}" presName="root" presStyleCnt="0">
        <dgm:presLayoutVars>
          <dgm:dir/>
          <dgm:resizeHandles val="exact"/>
        </dgm:presLayoutVars>
      </dgm:prSet>
      <dgm:spPr/>
    </dgm:pt>
    <dgm:pt modelId="{7D00AE0B-C3B2-4D23-8529-1B7BD64E5D32}" type="pres">
      <dgm:prSet presAssocID="{60EF5503-116C-418F-976A-A49B4AB1E690}" presName="compNode" presStyleCnt="0"/>
      <dgm:spPr/>
    </dgm:pt>
    <dgm:pt modelId="{0B46F28D-99B3-470B-BD11-1689B0854172}" type="pres">
      <dgm:prSet presAssocID="{60EF5503-116C-418F-976A-A49B4AB1E690}" presName="bgRect" presStyleLbl="bgShp" presStyleIdx="0" presStyleCnt="3"/>
      <dgm:spPr/>
    </dgm:pt>
    <dgm:pt modelId="{C4AF3645-0977-437D-BC10-515A1AAE869E}" type="pres">
      <dgm:prSet presAssocID="{60EF5503-116C-418F-976A-A49B4AB1E69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rk and knife"/>
        </a:ext>
      </dgm:extLst>
    </dgm:pt>
    <dgm:pt modelId="{BD5F9252-BF74-44F3-8D9C-ECACEEDB89C7}" type="pres">
      <dgm:prSet presAssocID="{60EF5503-116C-418F-976A-A49B4AB1E690}" presName="spaceRect" presStyleCnt="0"/>
      <dgm:spPr/>
    </dgm:pt>
    <dgm:pt modelId="{95AB9D24-886C-46B7-8595-AB553631319E}" type="pres">
      <dgm:prSet presAssocID="{60EF5503-116C-418F-976A-A49B4AB1E690}" presName="parTx" presStyleLbl="revTx" presStyleIdx="0" presStyleCnt="3" custLinFactNeighborX="0" custLinFactNeighborY="-9562">
        <dgm:presLayoutVars>
          <dgm:chMax val="0"/>
          <dgm:chPref val="0"/>
        </dgm:presLayoutVars>
      </dgm:prSet>
      <dgm:spPr/>
    </dgm:pt>
    <dgm:pt modelId="{3FE71CEE-C50C-4AB0-B377-B2C795237DC4}" type="pres">
      <dgm:prSet presAssocID="{11AB8CBC-8765-42AA-9BB9-2AA4E22BE017}" presName="sibTrans" presStyleCnt="0"/>
      <dgm:spPr/>
    </dgm:pt>
    <dgm:pt modelId="{1282EF48-098C-4410-8314-F1DC73AAA396}" type="pres">
      <dgm:prSet presAssocID="{FC101D94-6B9F-4831-8986-DC149D622CF7}" presName="compNode" presStyleCnt="0"/>
      <dgm:spPr/>
    </dgm:pt>
    <dgm:pt modelId="{B8847B64-119B-46BB-937E-8DE6C711FA0B}" type="pres">
      <dgm:prSet presAssocID="{FC101D94-6B9F-4831-8986-DC149D622CF7}" presName="bgRect" presStyleLbl="bgShp" presStyleIdx="1" presStyleCnt="3"/>
      <dgm:spPr/>
    </dgm:pt>
    <dgm:pt modelId="{2E7A9DFF-0A87-405B-AA6C-EA8ED6AA70B8}" type="pres">
      <dgm:prSet presAssocID="{FC101D94-6B9F-4831-8986-DC149D622CF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Eating"/>
        </a:ext>
      </dgm:extLst>
    </dgm:pt>
    <dgm:pt modelId="{77898372-1228-4D00-A78E-4DF6BB070E09}" type="pres">
      <dgm:prSet presAssocID="{FC101D94-6B9F-4831-8986-DC149D622CF7}" presName="spaceRect" presStyleCnt="0"/>
      <dgm:spPr/>
    </dgm:pt>
    <dgm:pt modelId="{5B3EA2B9-BE19-48C4-9D69-949A3EA66FB3}" type="pres">
      <dgm:prSet presAssocID="{FC101D94-6B9F-4831-8986-DC149D622CF7}" presName="parTx" presStyleLbl="revTx" presStyleIdx="1" presStyleCnt="3">
        <dgm:presLayoutVars>
          <dgm:chMax val="0"/>
          <dgm:chPref val="0"/>
        </dgm:presLayoutVars>
      </dgm:prSet>
      <dgm:spPr/>
    </dgm:pt>
    <dgm:pt modelId="{9C27BF8C-BC39-487F-A533-3242675980D7}" type="pres">
      <dgm:prSet presAssocID="{3E440C7E-198D-45A6-B506-63A67372EE41}" presName="sibTrans" presStyleCnt="0"/>
      <dgm:spPr/>
    </dgm:pt>
    <dgm:pt modelId="{492BDD6C-3DEA-4607-A6B1-123C8C55C0C2}" type="pres">
      <dgm:prSet presAssocID="{7AA561DA-2810-4375-A64A-AEBCFA5D5F02}" presName="compNode" presStyleCnt="0"/>
      <dgm:spPr/>
    </dgm:pt>
    <dgm:pt modelId="{C72F808D-4EAE-4D81-9E82-8D8012BE2E29}" type="pres">
      <dgm:prSet presAssocID="{7AA561DA-2810-4375-A64A-AEBCFA5D5F02}" presName="bgRect" presStyleLbl="bgShp" presStyleIdx="2" presStyleCnt="3"/>
      <dgm:spPr/>
    </dgm:pt>
    <dgm:pt modelId="{0A70AE47-842E-4CD1-8F95-02DEFC43D3AC}" type="pres">
      <dgm:prSet presAssocID="{7AA561DA-2810-4375-A64A-AEBCFA5D5F0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ble Setting"/>
        </a:ext>
      </dgm:extLst>
    </dgm:pt>
    <dgm:pt modelId="{A4E82DB7-C96B-498A-804A-758B524DD18E}" type="pres">
      <dgm:prSet presAssocID="{7AA561DA-2810-4375-A64A-AEBCFA5D5F02}" presName="spaceRect" presStyleCnt="0"/>
      <dgm:spPr/>
    </dgm:pt>
    <dgm:pt modelId="{69156634-619E-4709-B52A-70C96705E42D}" type="pres">
      <dgm:prSet presAssocID="{7AA561DA-2810-4375-A64A-AEBCFA5D5F02}" presName="parTx" presStyleLbl="revTx" presStyleIdx="2" presStyleCnt="3">
        <dgm:presLayoutVars>
          <dgm:chMax val="0"/>
          <dgm:chPref val="0"/>
        </dgm:presLayoutVars>
      </dgm:prSet>
      <dgm:spPr/>
    </dgm:pt>
  </dgm:ptLst>
  <dgm:cxnLst>
    <dgm:cxn modelId="{43D7EE03-0FC3-4B85-8643-72975BDD251E}" type="presOf" srcId="{60EF5503-116C-418F-976A-A49B4AB1E690}" destId="{95AB9D24-886C-46B7-8595-AB553631319E}" srcOrd="0" destOrd="0" presId="urn:microsoft.com/office/officeart/2018/2/layout/IconVerticalSolidList"/>
    <dgm:cxn modelId="{7604FA03-F72F-444B-BBC1-6AB51277ED0F}" srcId="{C81082B0-8427-465C-A591-09F8978A73AF}" destId="{FC101D94-6B9F-4831-8986-DC149D622CF7}" srcOrd="1" destOrd="0" parTransId="{38BDB350-0D89-49D7-915F-56DEEBCC180C}" sibTransId="{3E440C7E-198D-45A6-B506-63A67372EE41}"/>
    <dgm:cxn modelId="{E6F60007-7ED2-4C46-B960-DDA40038A64D}" srcId="{C81082B0-8427-465C-A591-09F8978A73AF}" destId="{7AA561DA-2810-4375-A64A-AEBCFA5D5F02}" srcOrd="2" destOrd="0" parTransId="{1C684706-8607-46E9-8E80-C0E7475A9690}" sibTransId="{B9E21526-F5A4-453C-80AD-AB596C14B7E9}"/>
    <dgm:cxn modelId="{D91B2E4A-AC08-44FD-985E-7A2E1B3D2289}" type="presOf" srcId="{C81082B0-8427-465C-A591-09F8978A73AF}" destId="{29566D17-B5B5-433E-9218-62D9E357BEC0}" srcOrd="0" destOrd="0" presId="urn:microsoft.com/office/officeart/2018/2/layout/IconVerticalSolidList"/>
    <dgm:cxn modelId="{1640CF75-7117-4182-951C-C3CFC837CFB0}" srcId="{C81082B0-8427-465C-A591-09F8978A73AF}" destId="{60EF5503-116C-418F-976A-A49B4AB1E690}" srcOrd="0" destOrd="0" parTransId="{C61E9BE5-92F6-4B1C-A791-A99C23531BB2}" sibTransId="{11AB8CBC-8765-42AA-9BB9-2AA4E22BE017}"/>
    <dgm:cxn modelId="{5FD501A5-0642-4978-A886-0AB91D89A4A9}" type="presOf" srcId="{7AA561DA-2810-4375-A64A-AEBCFA5D5F02}" destId="{69156634-619E-4709-B52A-70C96705E42D}" srcOrd="0" destOrd="0" presId="urn:microsoft.com/office/officeart/2018/2/layout/IconVerticalSolidList"/>
    <dgm:cxn modelId="{F03E92D4-1DC8-4A10-9E5D-2FB4C599CD08}" type="presOf" srcId="{FC101D94-6B9F-4831-8986-DC149D622CF7}" destId="{5B3EA2B9-BE19-48C4-9D69-949A3EA66FB3}" srcOrd="0" destOrd="0" presId="urn:microsoft.com/office/officeart/2018/2/layout/IconVerticalSolidList"/>
    <dgm:cxn modelId="{5064EA22-F4FB-4048-B0DC-DCD7816891FA}" type="presParOf" srcId="{29566D17-B5B5-433E-9218-62D9E357BEC0}" destId="{7D00AE0B-C3B2-4D23-8529-1B7BD64E5D32}" srcOrd="0" destOrd="0" presId="urn:microsoft.com/office/officeart/2018/2/layout/IconVerticalSolidList"/>
    <dgm:cxn modelId="{A0CFEF5A-2A6B-45FC-A333-70163A9312C7}" type="presParOf" srcId="{7D00AE0B-C3B2-4D23-8529-1B7BD64E5D32}" destId="{0B46F28D-99B3-470B-BD11-1689B0854172}" srcOrd="0" destOrd="0" presId="urn:microsoft.com/office/officeart/2018/2/layout/IconVerticalSolidList"/>
    <dgm:cxn modelId="{283B1067-B046-4178-A00B-70807376120A}" type="presParOf" srcId="{7D00AE0B-C3B2-4D23-8529-1B7BD64E5D32}" destId="{C4AF3645-0977-437D-BC10-515A1AAE869E}" srcOrd="1" destOrd="0" presId="urn:microsoft.com/office/officeart/2018/2/layout/IconVerticalSolidList"/>
    <dgm:cxn modelId="{0649CF71-0B57-4BEB-944A-A8E6DC65560E}" type="presParOf" srcId="{7D00AE0B-C3B2-4D23-8529-1B7BD64E5D32}" destId="{BD5F9252-BF74-44F3-8D9C-ECACEEDB89C7}" srcOrd="2" destOrd="0" presId="urn:microsoft.com/office/officeart/2018/2/layout/IconVerticalSolidList"/>
    <dgm:cxn modelId="{4A259217-63AB-4978-A964-82B80A9BF66A}" type="presParOf" srcId="{7D00AE0B-C3B2-4D23-8529-1B7BD64E5D32}" destId="{95AB9D24-886C-46B7-8595-AB553631319E}" srcOrd="3" destOrd="0" presId="urn:microsoft.com/office/officeart/2018/2/layout/IconVerticalSolidList"/>
    <dgm:cxn modelId="{24D73F7E-58C9-4016-84E3-E75C58ABC5CB}" type="presParOf" srcId="{29566D17-B5B5-433E-9218-62D9E357BEC0}" destId="{3FE71CEE-C50C-4AB0-B377-B2C795237DC4}" srcOrd="1" destOrd="0" presId="urn:microsoft.com/office/officeart/2018/2/layout/IconVerticalSolidList"/>
    <dgm:cxn modelId="{8A07E234-E141-4D2E-8C60-B6545B06096A}" type="presParOf" srcId="{29566D17-B5B5-433E-9218-62D9E357BEC0}" destId="{1282EF48-098C-4410-8314-F1DC73AAA396}" srcOrd="2" destOrd="0" presId="urn:microsoft.com/office/officeart/2018/2/layout/IconVerticalSolidList"/>
    <dgm:cxn modelId="{F1A5DCA1-A5BB-46F1-915D-A23316EC4FF5}" type="presParOf" srcId="{1282EF48-098C-4410-8314-F1DC73AAA396}" destId="{B8847B64-119B-46BB-937E-8DE6C711FA0B}" srcOrd="0" destOrd="0" presId="urn:microsoft.com/office/officeart/2018/2/layout/IconVerticalSolidList"/>
    <dgm:cxn modelId="{B61D4EDF-7EAA-473A-9FD1-B86AC6884B77}" type="presParOf" srcId="{1282EF48-098C-4410-8314-F1DC73AAA396}" destId="{2E7A9DFF-0A87-405B-AA6C-EA8ED6AA70B8}" srcOrd="1" destOrd="0" presId="urn:microsoft.com/office/officeart/2018/2/layout/IconVerticalSolidList"/>
    <dgm:cxn modelId="{4BCF0064-C457-43E1-BB95-F01EEFAD0930}" type="presParOf" srcId="{1282EF48-098C-4410-8314-F1DC73AAA396}" destId="{77898372-1228-4D00-A78E-4DF6BB070E09}" srcOrd="2" destOrd="0" presId="urn:microsoft.com/office/officeart/2018/2/layout/IconVerticalSolidList"/>
    <dgm:cxn modelId="{B52994D7-E981-4759-92A9-D8E6FEA4A395}" type="presParOf" srcId="{1282EF48-098C-4410-8314-F1DC73AAA396}" destId="{5B3EA2B9-BE19-48C4-9D69-949A3EA66FB3}" srcOrd="3" destOrd="0" presId="urn:microsoft.com/office/officeart/2018/2/layout/IconVerticalSolidList"/>
    <dgm:cxn modelId="{A7D0A781-E9BB-4F02-AED5-0B568069824D}" type="presParOf" srcId="{29566D17-B5B5-433E-9218-62D9E357BEC0}" destId="{9C27BF8C-BC39-487F-A533-3242675980D7}" srcOrd="3" destOrd="0" presId="urn:microsoft.com/office/officeart/2018/2/layout/IconVerticalSolidList"/>
    <dgm:cxn modelId="{B20148AF-A394-4140-801C-471CBC5E0507}" type="presParOf" srcId="{29566D17-B5B5-433E-9218-62D9E357BEC0}" destId="{492BDD6C-3DEA-4607-A6B1-123C8C55C0C2}" srcOrd="4" destOrd="0" presId="urn:microsoft.com/office/officeart/2018/2/layout/IconVerticalSolidList"/>
    <dgm:cxn modelId="{A91327A0-CC1D-4825-B9EB-8ACFB77ED0C9}" type="presParOf" srcId="{492BDD6C-3DEA-4607-A6B1-123C8C55C0C2}" destId="{C72F808D-4EAE-4D81-9E82-8D8012BE2E29}" srcOrd="0" destOrd="0" presId="urn:microsoft.com/office/officeart/2018/2/layout/IconVerticalSolidList"/>
    <dgm:cxn modelId="{DC340F7C-02F8-4950-8843-649AD20C6392}" type="presParOf" srcId="{492BDD6C-3DEA-4607-A6B1-123C8C55C0C2}" destId="{0A70AE47-842E-4CD1-8F95-02DEFC43D3AC}" srcOrd="1" destOrd="0" presId="urn:microsoft.com/office/officeart/2018/2/layout/IconVerticalSolidList"/>
    <dgm:cxn modelId="{57811C5A-AA05-491B-8215-441584186576}" type="presParOf" srcId="{492BDD6C-3DEA-4607-A6B1-123C8C55C0C2}" destId="{A4E82DB7-C96B-498A-804A-758B524DD18E}" srcOrd="2" destOrd="0" presId="urn:microsoft.com/office/officeart/2018/2/layout/IconVerticalSolidList"/>
    <dgm:cxn modelId="{C50C9362-E4DC-44FE-90B5-843327B94078}" type="presParOf" srcId="{492BDD6C-3DEA-4607-A6B1-123C8C55C0C2}" destId="{69156634-619E-4709-B52A-70C96705E42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140C4-E885-4EE8-AC48-1B8D758E680F}">
      <dsp:nvSpPr>
        <dsp:cNvPr id="0" name=""/>
        <dsp:cNvSpPr/>
      </dsp:nvSpPr>
      <dsp:spPr>
        <a:xfrm>
          <a:off x="134825" y="250218"/>
          <a:ext cx="1295909" cy="129590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422C0D-8ABE-48CF-BF6C-C9DE3129562D}">
      <dsp:nvSpPr>
        <dsp:cNvPr id="0" name=""/>
        <dsp:cNvSpPr/>
      </dsp:nvSpPr>
      <dsp:spPr>
        <a:xfrm>
          <a:off x="406966" y="522360"/>
          <a:ext cx="751627" cy="751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18560E-0CE7-4314-B480-F0CFF70CFD89}">
      <dsp:nvSpPr>
        <dsp:cNvPr id="0" name=""/>
        <dsp:cNvSpPr/>
      </dsp:nvSpPr>
      <dsp:spPr>
        <a:xfrm>
          <a:off x="1708430" y="250218"/>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This presentation contains basic definitions of key chapter of M&amp;E Plan and MEAL Strategy.</a:t>
          </a:r>
        </a:p>
      </dsp:txBody>
      <dsp:txXfrm>
        <a:off x="1708430" y="250218"/>
        <a:ext cx="3054644" cy="1295909"/>
      </dsp:txXfrm>
    </dsp:sp>
    <dsp:sp modelId="{789D63AD-3625-4778-8980-AA2011280A5D}">
      <dsp:nvSpPr>
        <dsp:cNvPr id="0" name=""/>
        <dsp:cNvSpPr/>
      </dsp:nvSpPr>
      <dsp:spPr>
        <a:xfrm>
          <a:off x="5295324" y="250218"/>
          <a:ext cx="1295909" cy="129590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7F62CA-7E14-434D-95EE-A3977B333E33}">
      <dsp:nvSpPr>
        <dsp:cNvPr id="0" name=""/>
        <dsp:cNvSpPr/>
      </dsp:nvSpPr>
      <dsp:spPr>
        <a:xfrm>
          <a:off x="5567465" y="522360"/>
          <a:ext cx="751627" cy="7516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58F12F-DFBD-49AF-BCAF-2D35528F4514}">
      <dsp:nvSpPr>
        <dsp:cNvPr id="0" name=""/>
        <dsp:cNvSpPr/>
      </dsp:nvSpPr>
      <dsp:spPr>
        <a:xfrm>
          <a:off x="6868929" y="250218"/>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There are nine chapters of MEAL strategy, definitions, expectations, pathways, tools, results, evidences, indicators, gender and annexure.</a:t>
          </a:r>
        </a:p>
      </dsp:txBody>
      <dsp:txXfrm>
        <a:off x="6868929" y="250218"/>
        <a:ext cx="3054644" cy="1295909"/>
      </dsp:txXfrm>
    </dsp:sp>
    <dsp:sp modelId="{F32176AE-3885-4D63-9623-76F8473916AD}">
      <dsp:nvSpPr>
        <dsp:cNvPr id="0" name=""/>
        <dsp:cNvSpPr/>
      </dsp:nvSpPr>
      <dsp:spPr>
        <a:xfrm>
          <a:off x="134825" y="2179483"/>
          <a:ext cx="1295909" cy="129590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1C7235-D33E-4797-98D4-8790F8A93050}">
      <dsp:nvSpPr>
        <dsp:cNvPr id="0" name=""/>
        <dsp:cNvSpPr/>
      </dsp:nvSpPr>
      <dsp:spPr>
        <a:xfrm>
          <a:off x="406966" y="2451624"/>
          <a:ext cx="751627" cy="7516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554C91-B486-459F-8934-45288ACE0EAE}">
      <dsp:nvSpPr>
        <dsp:cNvPr id="0" name=""/>
        <dsp:cNvSpPr/>
      </dsp:nvSpPr>
      <dsp:spPr>
        <a:xfrm>
          <a:off x="1708430" y="2179483"/>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Key chapters of M&amp;E Plan are frequency, responsible persons, means of verification, dissemination and backup.</a:t>
          </a:r>
        </a:p>
      </dsp:txBody>
      <dsp:txXfrm>
        <a:off x="1708430" y="2179483"/>
        <a:ext cx="3054644" cy="1295909"/>
      </dsp:txXfrm>
    </dsp:sp>
    <dsp:sp modelId="{807A3212-37C6-41B4-A172-EF7B14680259}">
      <dsp:nvSpPr>
        <dsp:cNvPr id="0" name=""/>
        <dsp:cNvSpPr/>
      </dsp:nvSpPr>
      <dsp:spPr>
        <a:xfrm>
          <a:off x="5295324" y="2179483"/>
          <a:ext cx="1295909" cy="129590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778C72-1325-4F4B-BA8A-52F25389DBBB}">
      <dsp:nvSpPr>
        <dsp:cNvPr id="0" name=""/>
        <dsp:cNvSpPr/>
      </dsp:nvSpPr>
      <dsp:spPr>
        <a:xfrm>
          <a:off x="5567465" y="2451624"/>
          <a:ext cx="751627" cy="7516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80C4E2-F057-4EF4-B50C-172297778B8F}">
      <dsp:nvSpPr>
        <dsp:cNvPr id="0" name=""/>
        <dsp:cNvSpPr/>
      </dsp:nvSpPr>
      <dsp:spPr>
        <a:xfrm>
          <a:off x="6868929" y="2179483"/>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At the end of presentation you will understand more about the M&amp; E plan and MEAL Strategy. We encourage you to ask questions. </a:t>
          </a:r>
        </a:p>
      </dsp:txBody>
      <dsp:txXfrm>
        <a:off x="6868929" y="2179483"/>
        <a:ext cx="3054644" cy="1295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2AE61-2433-4392-ADB5-C1149C15F187}">
      <dsp:nvSpPr>
        <dsp:cNvPr id="0" name=""/>
        <dsp:cNvSpPr/>
      </dsp:nvSpPr>
      <dsp:spPr>
        <a:xfrm>
          <a:off x="-145517" y="695075"/>
          <a:ext cx="5906181" cy="196688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AC5900-59D1-4D12-A27A-D6740869562C}">
      <dsp:nvSpPr>
        <dsp:cNvPr id="0" name=""/>
        <dsp:cNvSpPr/>
      </dsp:nvSpPr>
      <dsp:spPr>
        <a:xfrm>
          <a:off x="112770" y="1130696"/>
          <a:ext cx="1082845" cy="10807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D4EBAB-7FEC-4164-9A46-C2328EE48AD7}">
      <dsp:nvSpPr>
        <dsp:cNvPr id="0" name=""/>
        <dsp:cNvSpPr/>
      </dsp:nvSpPr>
      <dsp:spPr>
        <a:xfrm>
          <a:off x="1333445" y="724740"/>
          <a:ext cx="4223267" cy="1966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162" tIns="208162" rIns="208162" bIns="208162" numCol="1" spcCol="1270" anchor="ctr" anchorCtr="0">
          <a:noAutofit/>
        </a:bodyPr>
        <a:lstStyle/>
        <a:p>
          <a:pPr marL="0" lvl="0" indent="0" algn="l" defTabSz="889000">
            <a:lnSpc>
              <a:spcPct val="90000"/>
            </a:lnSpc>
            <a:spcBef>
              <a:spcPct val="0"/>
            </a:spcBef>
            <a:spcAft>
              <a:spcPct val="35000"/>
            </a:spcAft>
            <a:buNone/>
          </a:pPr>
          <a:r>
            <a:rPr lang="en-US" sz="2000" kern="1200" dirty="0"/>
            <a:t>At the end of this section of presentation, the participants would have learned about basic ideas of monitoring and evaluation plan. </a:t>
          </a:r>
        </a:p>
      </dsp:txBody>
      <dsp:txXfrm>
        <a:off x="1333445" y="724740"/>
        <a:ext cx="4223267" cy="1966887"/>
      </dsp:txXfrm>
    </dsp:sp>
    <dsp:sp modelId="{B7CF1DBF-E30D-468F-8C1C-0395E427CAC6}">
      <dsp:nvSpPr>
        <dsp:cNvPr id="0" name=""/>
        <dsp:cNvSpPr/>
      </dsp:nvSpPr>
      <dsp:spPr>
        <a:xfrm>
          <a:off x="-145517" y="3456578"/>
          <a:ext cx="5906181" cy="185923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7395EC-57FB-4BAA-9B4E-1784C4163195}">
      <dsp:nvSpPr>
        <dsp:cNvPr id="0" name=""/>
        <dsp:cNvSpPr/>
      </dsp:nvSpPr>
      <dsp:spPr>
        <a:xfrm>
          <a:off x="4767" y="3810902"/>
          <a:ext cx="1082845" cy="10807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DB2DE7-61FC-4230-B199-D3353FCE59E1}">
      <dsp:nvSpPr>
        <dsp:cNvPr id="0" name=""/>
        <dsp:cNvSpPr/>
      </dsp:nvSpPr>
      <dsp:spPr>
        <a:xfrm>
          <a:off x="1348283" y="3467350"/>
          <a:ext cx="3627862" cy="1966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162" tIns="208162" rIns="208162" bIns="208162" numCol="1" spcCol="1270" anchor="ctr" anchorCtr="0">
          <a:noAutofit/>
        </a:bodyPr>
        <a:lstStyle/>
        <a:p>
          <a:pPr marL="0" lvl="0" indent="0" algn="l" defTabSz="933450">
            <a:lnSpc>
              <a:spcPct val="90000"/>
            </a:lnSpc>
            <a:spcBef>
              <a:spcPct val="0"/>
            </a:spcBef>
            <a:spcAft>
              <a:spcPct val="35000"/>
            </a:spcAft>
            <a:buNone/>
          </a:pPr>
          <a:r>
            <a:rPr lang="en-US" sz="2100" kern="1200" dirty="0"/>
            <a:t>After this section, the participants are able to develop monitoring and evaluation plans for their projects and programs.</a:t>
          </a:r>
        </a:p>
      </dsp:txBody>
      <dsp:txXfrm>
        <a:off x="1348283" y="3467350"/>
        <a:ext cx="3627862" cy="19668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6F28D-99B3-470B-BD11-1689B0854172}">
      <dsp:nvSpPr>
        <dsp:cNvPr id="0" name=""/>
        <dsp:cNvSpPr/>
      </dsp:nvSpPr>
      <dsp:spPr>
        <a:xfrm>
          <a:off x="0" y="6229"/>
          <a:ext cx="5906181" cy="184756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AF3645-0977-437D-BC10-515A1AAE869E}">
      <dsp:nvSpPr>
        <dsp:cNvPr id="0" name=""/>
        <dsp:cNvSpPr/>
      </dsp:nvSpPr>
      <dsp:spPr>
        <a:xfrm>
          <a:off x="558888" y="421931"/>
          <a:ext cx="1017153" cy="10161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AB9D24-886C-46B7-8595-AB553631319E}">
      <dsp:nvSpPr>
        <dsp:cNvPr id="0" name=""/>
        <dsp:cNvSpPr/>
      </dsp:nvSpPr>
      <dsp:spPr>
        <a:xfrm>
          <a:off x="2134929" y="0"/>
          <a:ext cx="3601464" cy="184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725" tIns="195725" rIns="195725" bIns="195725" numCol="1" spcCol="1270" anchor="ctr" anchorCtr="0">
          <a:noAutofit/>
        </a:bodyPr>
        <a:lstStyle/>
        <a:p>
          <a:pPr marL="0" lvl="0" indent="0" algn="l" defTabSz="844550">
            <a:lnSpc>
              <a:spcPct val="90000"/>
            </a:lnSpc>
            <a:spcBef>
              <a:spcPct val="0"/>
            </a:spcBef>
            <a:spcAft>
              <a:spcPct val="35000"/>
            </a:spcAft>
            <a:buNone/>
          </a:pPr>
          <a:r>
            <a:rPr lang="en-US" sz="1900" kern="1200" dirty="0"/>
            <a:t>At the end of this section of presentation, participants would have learned about basic idea about MEAL strategy.</a:t>
          </a:r>
        </a:p>
      </dsp:txBody>
      <dsp:txXfrm>
        <a:off x="2134929" y="0"/>
        <a:ext cx="3601464" cy="1849370"/>
      </dsp:txXfrm>
    </dsp:sp>
    <dsp:sp modelId="{B8847B64-119B-46BB-937E-8DE6C711FA0B}">
      <dsp:nvSpPr>
        <dsp:cNvPr id="0" name=""/>
        <dsp:cNvSpPr/>
      </dsp:nvSpPr>
      <dsp:spPr>
        <a:xfrm>
          <a:off x="0" y="2266570"/>
          <a:ext cx="5906181" cy="184756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7A9DFF-0A87-405B-AA6C-EA8ED6AA70B8}">
      <dsp:nvSpPr>
        <dsp:cNvPr id="0" name=""/>
        <dsp:cNvSpPr/>
      </dsp:nvSpPr>
      <dsp:spPr>
        <a:xfrm>
          <a:off x="558888" y="2682272"/>
          <a:ext cx="1017153" cy="10161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3EA2B9-BE19-48C4-9D69-949A3EA66FB3}">
      <dsp:nvSpPr>
        <dsp:cNvPr id="0" name=""/>
        <dsp:cNvSpPr/>
      </dsp:nvSpPr>
      <dsp:spPr>
        <a:xfrm>
          <a:off x="2134929" y="2266570"/>
          <a:ext cx="3601464" cy="184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725" tIns="195725" rIns="195725" bIns="195725" numCol="1" spcCol="1270" anchor="ctr" anchorCtr="0">
          <a:noAutofit/>
        </a:bodyPr>
        <a:lstStyle/>
        <a:p>
          <a:pPr marL="0" lvl="0" indent="0" algn="l" defTabSz="1066800">
            <a:lnSpc>
              <a:spcPct val="90000"/>
            </a:lnSpc>
            <a:spcBef>
              <a:spcPct val="0"/>
            </a:spcBef>
            <a:spcAft>
              <a:spcPct val="35000"/>
            </a:spcAft>
            <a:buNone/>
          </a:pPr>
          <a:r>
            <a:rPr lang="en-US" sz="2400" kern="1200" dirty="0"/>
            <a:t>Participants can differentiate between M&amp;E plan and MEAL strategy. </a:t>
          </a:r>
        </a:p>
      </dsp:txBody>
      <dsp:txXfrm>
        <a:off x="2134929" y="2266570"/>
        <a:ext cx="3601464" cy="1849370"/>
      </dsp:txXfrm>
    </dsp:sp>
    <dsp:sp modelId="{C72F808D-4EAE-4D81-9E82-8D8012BE2E29}">
      <dsp:nvSpPr>
        <dsp:cNvPr id="0" name=""/>
        <dsp:cNvSpPr/>
      </dsp:nvSpPr>
      <dsp:spPr>
        <a:xfrm>
          <a:off x="0" y="4526912"/>
          <a:ext cx="5906181" cy="184756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70AE47-842E-4CD1-8F95-02DEFC43D3AC}">
      <dsp:nvSpPr>
        <dsp:cNvPr id="0" name=""/>
        <dsp:cNvSpPr/>
      </dsp:nvSpPr>
      <dsp:spPr>
        <a:xfrm>
          <a:off x="559434" y="4942614"/>
          <a:ext cx="1017153" cy="10161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156634-619E-4709-B52A-70C96705E42D}">
      <dsp:nvSpPr>
        <dsp:cNvPr id="0" name=""/>
        <dsp:cNvSpPr/>
      </dsp:nvSpPr>
      <dsp:spPr>
        <a:xfrm>
          <a:off x="2136022" y="4526912"/>
          <a:ext cx="3601464" cy="184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725" tIns="195725" rIns="195725" bIns="195725" numCol="1" spcCol="1270" anchor="ctr" anchorCtr="0">
          <a:noAutofit/>
        </a:bodyPr>
        <a:lstStyle/>
        <a:p>
          <a:pPr marL="0" lvl="0" indent="0" algn="l" defTabSz="1066800">
            <a:lnSpc>
              <a:spcPct val="90000"/>
            </a:lnSpc>
            <a:spcBef>
              <a:spcPct val="0"/>
            </a:spcBef>
            <a:spcAft>
              <a:spcPct val="35000"/>
            </a:spcAft>
            <a:buNone/>
          </a:pPr>
          <a:r>
            <a:rPr lang="en-US" sz="2400" kern="1200" dirty="0"/>
            <a:t>Participants can develop MEAL strategy for their projects and programs. </a:t>
          </a:r>
        </a:p>
      </dsp:txBody>
      <dsp:txXfrm>
        <a:off x="2136022" y="4526912"/>
        <a:ext cx="3601464" cy="184937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89F8B-985B-104E-AC26-991510D317A0}" type="datetimeFigureOut">
              <a:rPr lang="en-BH" smtClean="0"/>
              <a:t>07/08/2020</a:t>
            </a:fld>
            <a:endParaRPr lang="en-B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4D0171-38E7-6840-AB35-EEB7AA6ACF0A}" type="slidenum">
              <a:rPr lang="en-BH" smtClean="0"/>
              <a:t>‹#›</a:t>
            </a:fld>
            <a:endParaRPr lang="en-BH"/>
          </a:p>
        </p:txBody>
      </p:sp>
    </p:spTree>
    <p:extLst>
      <p:ext uri="{BB962C8B-B14F-4D97-AF65-F5344CB8AC3E}">
        <p14:creationId xmlns:p14="http://schemas.microsoft.com/office/powerpoint/2010/main" val="3664982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EEACCEF6-21A7-4B4B-9B69-49A71CA89330}" type="datetimeFigureOut">
              <a:rPr lang="en-BH" smtClean="0"/>
              <a:t>07/08/2020</a:t>
            </a:fld>
            <a:endParaRPr lang="en-BH"/>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BH"/>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55C1AC7B-56F3-0B48-A0DF-F0C0CAC97DA7}" type="slidenum">
              <a:rPr lang="en-BH" smtClean="0"/>
              <a:t>‹#›</a:t>
            </a:fld>
            <a:endParaRPr lang="en-BH"/>
          </a:p>
        </p:txBody>
      </p:sp>
    </p:spTree>
    <p:extLst>
      <p:ext uri="{BB962C8B-B14F-4D97-AF65-F5344CB8AC3E}">
        <p14:creationId xmlns:p14="http://schemas.microsoft.com/office/powerpoint/2010/main" val="189710180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ACCEF6-21A7-4B4B-9B69-49A71CA89330}" type="datetimeFigureOut">
              <a:rPr lang="en-BH" smtClean="0"/>
              <a:t>07/08/2020</a:t>
            </a:fld>
            <a:endParaRPr lang="en-BH"/>
          </a:p>
        </p:txBody>
      </p:sp>
      <p:sp>
        <p:nvSpPr>
          <p:cNvPr id="5" name="Footer Placeholder 4"/>
          <p:cNvSpPr>
            <a:spLocks noGrp="1"/>
          </p:cNvSpPr>
          <p:nvPr>
            <p:ph type="ftr" sz="quarter" idx="11"/>
          </p:nvPr>
        </p:nvSpPr>
        <p:spPr/>
        <p:txBody>
          <a:bodyPr/>
          <a:lstStyle/>
          <a:p>
            <a:endParaRPr lang="en-BH"/>
          </a:p>
        </p:txBody>
      </p:sp>
      <p:sp>
        <p:nvSpPr>
          <p:cNvPr id="6" name="Slide Number Placeholder 5"/>
          <p:cNvSpPr>
            <a:spLocks noGrp="1"/>
          </p:cNvSpPr>
          <p:nvPr>
            <p:ph type="sldNum" sz="quarter" idx="12"/>
          </p:nvPr>
        </p:nvSpPr>
        <p:spPr/>
        <p:txBody>
          <a:bodyPr/>
          <a:lstStyle/>
          <a:p>
            <a:fld id="{55C1AC7B-56F3-0B48-A0DF-F0C0CAC97DA7}" type="slidenum">
              <a:rPr lang="en-BH" smtClean="0"/>
              <a:t>‹#›</a:t>
            </a:fld>
            <a:endParaRPr lang="en-BH"/>
          </a:p>
        </p:txBody>
      </p:sp>
    </p:spTree>
    <p:extLst>
      <p:ext uri="{BB962C8B-B14F-4D97-AF65-F5344CB8AC3E}">
        <p14:creationId xmlns:p14="http://schemas.microsoft.com/office/powerpoint/2010/main" val="2443769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ACCEF6-21A7-4B4B-9B69-49A71CA89330}" type="datetimeFigureOut">
              <a:rPr lang="en-BH" smtClean="0"/>
              <a:t>07/08/2020</a:t>
            </a:fld>
            <a:endParaRPr lang="en-BH"/>
          </a:p>
        </p:txBody>
      </p:sp>
      <p:sp>
        <p:nvSpPr>
          <p:cNvPr id="5" name="Footer Placeholder 4"/>
          <p:cNvSpPr>
            <a:spLocks noGrp="1"/>
          </p:cNvSpPr>
          <p:nvPr>
            <p:ph type="ftr" sz="quarter" idx="11"/>
          </p:nvPr>
        </p:nvSpPr>
        <p:spPr/>
        <p:txBody>
          <a:bodyPr/>
          <a:lstStyle/>
          <a:p>
            <a:endParaRPr lang="en-BH"/>
          </a:p>
        </p:txBody>
      </p:sp>
      <p:sp>
        <p:nvSpPr>
          <p:cNvPr id="6" name="Slide Number Placeholder 5"/>
          <p:cNvSpPr>
            <a:spLocks noGrp="1"/>
          </p:cNvSpPr>
          <p:nvPr>
            <p:ph type="sldNum" sz="quarter" idx="12"/>
          </p:nvPr>
        </p:nvSpPr>
        <p:spPr/>
        <p:txBody>
          <a:bodyPr/>
          <a:lstStyle/>
          <a:p>
            <a:fld id="{55C1AC7B-56F3-0B48-A0DF-F0C0CAC97DA7}" type="slidenum">
              <a:rPr lang="en-BH" smtClean="0"/>
              <a:t>‹#›</a:t>
            </a:fld>
            <a:endParaRPr lang="en-BH"/>
          </a:p>
        </p:txBody>
      </p:sp>
    </p:spTree>
    <p:extLst>
      <p:ext uri="{BB962C8B-B14F-4D97-AF65-F5344CB8AC3E}">
        <p14:creationId xmlns:p14="http://schemas.microsoft.com/office/powerpoint/2010/main" val="1843757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123997" y="124955"/>
            <a:ext cx="11944015"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2399" dirty="0"/>
            </a:lvl1pPr>
          </a:lstStyle>
          <a:p>
            <a:pPr marL="304775" lvl="0" indent="-304775" algn="ctr"/>
            <a:r>
              <a:rPr lang="en-US" dirty="0"/>
              <a:t>Insert Image</a:t>
            </a:r>
            <a:endParaRPr lang="en-GB" dirty="0"/>
          </a:p>
        </p:txBody>
      </p:sp>
      <p:sp>
        <p:nvSpPr>
          <p:cNvPr id="8" name="Freeform: Shape 7">
            <a:extLst>
              <a:ext uri="{FF2B5EF4-FFF2-40B4-BE49-F238E27FC236}">
                <a16:creationId xmlns:a16="http://schemas.microsoft.com/office/drawing/2014/main"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23"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2" y="5603182"/>
            <a:ext cx="9144000" cy="424603"/>
          </a:xfrm>
        </p:spPr>
        <p:txBody>
          <a:bodyPr vert="horz" lIns="91440" tIns="45720" rIns="91440" bIns="45720" rtlCol="0">
            <a:spAutoFit/>
          </a:bodyPr>
          <a:lstStyle>
            <a:lvl1pPr marL="0" indent="0">
              <a:buNone/>
              <a:defRPr lang="en-GB" sz="2399" dirty="0">
                <a:solidFill>
                  <a:schemeClr val="accent2">
                    <a:lumMod val="50000"/>
                  </a:schemeClr>
                </a:solidFill>
                <a:latin typeface="+mn-lt"/>
              </a:defRPr>
            </a:lvl1pPr>
          </a:lstStyle>
          <a:p>
            <a:pPr marL="304775" lvl="0" indent="-304775"/>
            <a:r>
              <a:rPr lang="en-US" dirty="0"/>
              <a:t>Subtitle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2" y="4698258"/>
            <a:ext cx="10607040" cy="904928"/>
          </a:xfrm>
        </p:spPr>
        <p:txBody>
          <a:bodyPr vert="horz" lIns="91440" tIns="45720" rIns="91440" bIns="45720" rtlCol="0" anchor="b">
            <a:spAutoFit/>
          </a:bodyPr>
          <a:lstStyle>
            <a:lvl1pPr>
              <a:defRPr lang="en-GB" sz="5867" b="1" dirty="0">
                <a:solidFill>
                  <a:schemeClr val="tx1">
                    <a:lumMod val="75000"/>
                    <a:lumOff val="25000"/>
                  </a:schemeClr>
                </a:solidFill>
                <a:latin typeface="+mj-lt"/>
              </a:defRPr>
            </a:lvl1pPr>
          </a:lstStyle>
          <a:p>
            <a:pPr marL="0" lvl="0"/>
            <a:r>
              <a:rPr lang="en-US" dirty="0"/>
              <a:t>Title</a:t>
            </a:r>
            <a:endParaRPr lang="en-GB" dirty="0"/>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31" y="4726452"/>
            <a:ext cx="72572"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23" dirty="0"/>
          </a:p>
        </p:txBody>
      </p:sp>
    </p:spTree>
    <p:extLst>
      <p:ext uri="{BB962C8B-B14F-4D97-AF65-F5344CB8AC3E}">
        <p14:creationId xmlns:p14="http://schemas.microsoft.com/office/powerpoint/2010/main" val="948991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ACCEF6-21A7-4B4B-9B69-49A71CA89330}" type="datetimeFigureOut">
              <a:rPr lang="en-BH" smtClean="0"/>
              <a:t>07/08/2020</a:t>
            </a:fld>
            <a:endParaRPr lang="en-BH"/>
          </a:p>
        </p:txBody>
      </p:sp>
      <p:sp>
        <p:nvSpPr>
          <p:cNvPr id="8" name="Footer Placeholder 7"/>
          <p:cNvSpPr>
            <a:spLocks noGrp="1"/>
          </p:cNvSpPr>
          <p:nvPr>
            <p:ph type="ftr" sz="quarter" idx="11"/>
          </p:nvPr>
        </p:nvSpPr>
        <p:spPr/>
        <p:txBody>
          <a:bodyPr/>
          <a:lstStyle/>
          <a:p>
            <a:endParaRPr lang="en-BH"/>
          </a:p>
        </p:txBody>
      </p:sp>
      <p:sp>
        <p:nvSpPr>
          <p:cNvPr id="9" name="Slide Number Placeholder 8"/>
          <p:cNvSpPr>
            <a:spLocks noGrp="1"/>
          </p:cNvSpPr>
          <p:nvPr>
            <p:ph type="sldNum" sz="quarter" idx="12"/>
          </p:nvPr>
        </p:nvSpPr>
        <p:spPr/>
        <p:txBody>
          <a:bodyPr/>
          <a:lstStyle/>
          <a:p>
            <a:fld id="{55C1AC7B-56F3-0B48-A0DF-F0C0CAC97DA7}" type="slidenum">
              <a:rPr lang="en-BH" smtClean="0"/>
              <a:t>‹#›</a:t>
            </a:fld>
            <a:endParaRPr lang="en-BH"/>
          </a:p>
        </p:txBody>
      </p:sp>
    </p:spTree>
    <p:extLst>
      <p:ext uri="{BB962C8B-B14F-4D97-AF65-F5344CB8AC3E}">
        <p14:creationId xmlns:p14="http://schemas.microsoft.com/office/powerpoint/2010/main" val="1357790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EEACCEF6-21A7-4B4B-9B69-49A71CA89330}" type="datetimeFigureOut">
              <a:rPr lang="en-BH" smtClean="0"/>
              <a:t>07/08/2020</a:t>
            </a:fld>
            <a:endParaRPr lang="en-BH"/>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BH"/>
          </a:p>
        </p:txBody>
      </p:sp>
      <p:sp>
        <p:nvSpPr>
          <p:cNvPr id="6" name="Slide Number Placeholder 5"/>
          <p:cNvSpPr>
            <a:spLocks noGrp="1"/>
          </p:cNvSpPr>
          <p:nvPr>
            <p:ph type="sldNum" sz="quarter" idx="12"/>
          </p:nvPr>
        </p:nvSpPr>
        <p:spPr>
          <a:xfrm>
            <a:off x="8604504" y="5211060"/>
            <a:ext cx="2112264" cy="228600"/>
          </a:xfrm>
        </p:spPr>
        <p:txBody>
          <a:bodyPr/>
          <a:lstStyle/>
          <a:p>
            <a:fld id="{55C1AC7B-56F3-0B48-A0DF-F0C0CAC97DA7}" type="slidenum">
              <a:rPr lang="en-BH" smtClean="0"/>
              <a:t>‹#›</a:t>
            </a:fld>
            <a:endParaRPr lang="en-BH"/>
          </a:p>
        </p:txBody>
      </p:sp>
    </p:spTree>
    <p:extLst>
      <p:ext uri="{BB962C8B-B14F-4D97-AF65-F5344CB8AC3E}">
        <p14:creationId xmlns:p14="http://schemas.microsoft.com/office/powerpoint/2010/main" val="264366375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ACCEF6-21A7-4B4B-9B69-49A71CA89330}" type="datetimeFigureOut">
              <a:rPr lang="en-BH" smtClean="0"/>
              <a:t>07/08/2020</a:t>
            </a:fld>
            <a:endParaRPr lang="en-BH"/>
          </a:p>
        </p:txBody>
      </p:sp>
      <p:sp>
        <p:nvSpPr>
          <p:cNvPr id="6" name="Footer Placeholder 5"/>
          <p:cNvSpPr>
            <a:spLocks noGrp="1"/>
          </p:cNvSpPr>
          <p:nvPr>
            <p:ph type="ftr" sz="quarter" idx="11"/>
          </p:nvPr>
        </p:nvSpPr>
        <p:spPr/>
        <p:txBody>
          <a:bodyPr/>
          <a:lstStyle/>
          <a:p>
            <a:endParaRPr lang="en-BH"/>
          </a:p>
        </p:txBody>
      </p:sp>
      <p:sp>
        <p:nvSpPr>
          <p:cNvPr id="7" name="Slide Number Placeholder 6"/>
          <p:cNvSpPr>
            <a:spLocks noGrp="1"/>
          </p:cNvSpPr>
          <p:nvPr>
            <p:ph type="sldNum" sz="quarter" idx="12"/>
          </p:nvPr>
        </p:nvSpPr>
        <p:spPr/>
        <p:txBody>
          <a:bodyPr/>
          <a:lstStyle/>
          <a:p>
            <a:fld id="{55C1AC7B-56F3-0B48-A0DF-F0C0CAC97DA7}" type="slidenum">
              <a:rPr lang="en-BH" smtClean="0"/>
              <a:t>‹#›</a:t>
            </a:fld>
            <a:endParaRPr lang="en-BH"/>
          </a:p>
        </p:txBody>
      </p:sp>
    </p:spTree>
    <p:extLst>
      <p:ext uri="{BB962C8B-B14F-4D97-AF65-F5344CB8AC3E}">
        <p14:creationId xmlns:p14="http://schemas.microsoft.com/office/powerpoint/2010/main" val="3872811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ACCEF6-21A7-4B4B-9B69-49A71CA89330}" type="datetimeFigureOut">
              <a:rPr lang="en-BH" smtClean="0"/>
              <a:t>07/08/2020</a:t>
            </a:fld>
            <a:endParaRPr lang="en-BH"/>
          </a:p>
        </p:txBody>
      </p:sp>
      <p:sp>
        <p:nvSpPr>
          <p:cNvPr id="8" name="Footer Placeholder 7"/>
          <p:cNvSpPr>
            <a:spLocks noGrp="1"/>
          </p:cNvSpPr>
          <p:nvPr>
            <p:ph type="ftr" sz="quarter" idx="11"/>
          </p:nvPr>
        </p:nvSpPr>
        <p:spPr/>
        <p:txBody>
          <a:bodyPr/>
          <a:lstStyle/>
          <a:p>
            <a:endParaRPr lang="en-BH"/>
          </a:p>
        </p:txBody>
      </p:sp>
      <p:sp>
        <p:nvSpPr>
          <p:cNvPr id="9" name="Slide Number Placeholder 8"/>
          <p:cNvSpPr>
            <a:spLocks noGrp="1"/>
          </p:cNvSpPr>
          <p:nvPr>
            <p:ph type="sldNum" sz="quarter" idx="12"/>
          </p:nvPr>
        </p:nvSpPr>
        <p:spPr/>
        <p:txBody>
          <a:bodyPr/>
          <a:lstStyle/>
          <a:p>
            <a:fld id="{55C1AC7B-56F3-0B48-A0DF-F0C0CAC97DA7}" type="slidenum">
              <a:rPr lang="en-BH" smtClean="0"/>
              <a:t>‹#›</a:t>
            </a:fld>
            <a:endParaRPr lang="en-BH"/>
          </a:p>
        </p:txBody>
      </p:sp>
    </p:spTree>
    <p:extLst>
      <p:ext uri="{BB962C8B-B14F-4D97-AF65-F5344CB8AC3E}">
        <p14:creationId xmlns:p14="http://schemas.microsoft.com/office/powerpoint/2010/main" val="8272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ACCEF6-21A7-4B4B-9B69-49A71CA89330}" type="datetimeFigureOut">
              <a:rPr lang="en-BH" smtClean="0"/>
              <a:t>07/08/2020</a:t>
            </a:fld>
            <a:endParaRPr lang="en-BH"/>
          </a:p>
        </p:txBody>
      </p:sp>
      <p:sp>
        <p:nvSpPr>
          <p:cNvPr id="4" name="Footer Placeholder 3"/>
          <p:cNvSpPr>
            <a:spLocks noGrp="1"/>
          </p:cNvSpPr>
          <p:nvPr>
            <p:ph type="ftr" sz="quarter" idx="11"/>
          </p:nvPr>
        </p:nvSpPr>
        <p:spPr/>
        <p:txBody>
          <a:bodyPr/>
          <a:lstStyle/>
          <a:p>
            <a:endParaRPr lang="en-BH"/>
          </a:p>
        </p:txBody>
      </p:sp>
      <p:sp>
        <p:nvSpPr>
          <p:cNvPr id="5" name="Slide Number Placeholder 4"/>
          <p:cNvSpPr>
            <a:spLocks noGrp="1"/>
          </p:cNvSpPr>
          <p:nvPr>
            <p:ph type="sldNum" sz="quarter" idx="12"/>
          </p:nvPr>
        </p:nvSpPr>
        <p:spPr/>
        <p:txBody>
          <a:bodyPr/>
          <a:lstStyle/>
          <a:p>
            <a:fld id="{55C1AC7B-56F3-0B48-A0DF-F0C0CAC97DA7}" type="slidenum">
              <a:rPr lang="en-BH" smtClean="0"/>
              <a:t>‹#›</a:t>
            </a:fld>
            <a:endParaRPr lang="en-BH"/>
          </a:p>
        </p:txBody>
      </p:sp>
    </p:spTree>
    <p:extLst>
      <p:ext uri="{BB962C8B-B14F-4D97-AF65-F5344CB8AC3E}">
        <p14:creationId xmlns:p14="http://schemas.microsoft.com/office/powerpoint/2010/main" val="204906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CCEF6-21A7-4B4B-9B69-49A71CA89330}" type="datetimeFigureOut">
              <a:rPr lang="en-BH" smtClean="0"/>
              <a:t>07/08/2020</a:t>
            </a:fld>
            <a:endParaRPr lang="en-BH"/>
          </a:p>
        </p:txBody>
      </p:sp>
      <p:sp>
        <p:nvSpPr>
          <p:cNvPr id="3" name="Footer Placeholder 2"/>
          <p:cNvSpPr>
            <a:spLocks noGrp="1"/>
          </p:cNvSpPr>
          <p:nvPr>
            <p:ph type="ftr" sz="quarter" idx="11"/>
          </p:nvPr>
        </p:nvSpPr>
        <p:spPr/>
        <p:txBody>
          <a:bodyPr/>
          <a:lstStyle/>
          <a:p>
            <a:endParaRPr lang="en-BH"/>
          </a:p>
        </p:txBody>
      </p:sp>
      <p:sp>
        <p:nvSpPr>
          <p:cNvPr id="4" name="Slide Number Placeholder 3"/>
          <p:cNvSpPr>
            <a:spLocks noGrp="1"/>
          </p:cNvSpPr>
          <p:nvPr>
            <p:ph type="sldNum" sz="quarter" idx="12"/>
          </p:nvPr>
        </p:nvSpPr>
        <p:spPr/>
        <p:txBody>
          <a:bodyPr/>
          <a:lstStyle/>
          <a:p>
            <a:fld id="{55C1AC7B-56F3-0B48-A0DF-F0C0CAC97DA7}" type="slidenum">
              <a:rPr lang="en-BH" smtClean="0"/>
              <a:t>‹#›</a:t>
            </a:fld>
            <a:endParaRPr lang="en-BH"/>
          </a:p>
        </p:txBody>
      </p:sp>
    </p:spTree>
    <p:extLst>
      <p:ext uri="{BB962C8B-B14F-4D97-AF65-F5344CB8AC3E}">
        <p14:creationId xmlns:p14="http://schemas.microsoft.com/office/powerpoint/2010/main" val="3730049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EEACCEF6-21A7-4B4B-9B69-49A71CA89330}" type="datetimeFigureOut">
              <a:rPr lang="en-BH" smtClean="0"/>
              <a:t>07/08/2020</a:t>
            </a:fld>
            <a:endParaRPr lang="en-BH"/>
          </a:p>
        </p:txBody>
      </p:sp>
      <p:sp>
        <p:nvSpPr>
          <p:cNvPr id="9" name="Footer Placeholder 8"/>
          <p:cNvSpPr>
            <a:spLocks noGrp="1"/>
          </p:cNvSpPr>
          <p:nvPr>
            <p:ph type="ftr" sz="quarter" idx="11"/>
          </p:nvPr>
        </p:nvSpPr>
        <p:spPr/>
        <p:txBody>
          <a:bodyPr/>
          <a:lstStyle>
            <a:lvl1pPr algn="r">
              <a:defRPr/>
            </a:lvl1pPr>
          </a:lstStyle>
          <a:p>
            <a:endParaRPr lang="en-BH"/>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55C1AC7B-56F3-0B48-A0DF-F0C0CAC97DA7}" type="slidenum">
              <a:rPr lang="en-BH" smtClean="0"/>
              <a:t>‹#›</a:t>
            </a:fld>
            <a:endParaRPr lang="en-BH"/>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56997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EEACCEF6-21A7-4B4B-9B69-49A71CA89330}" type="datetimeFigureOut">
              <a:rPr lang="en-BH" smtClean="0"/>
              <a:t>07/08/2020</a:t>
            </a:fld>
            <a:endParaRPr lang="en-BH"/>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BH"/>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55C1AC7B-56F3-0B48-A0DF-F0C0CAC97DA7}" type="slidenum">
              <a:rPr lang="en-BH" smtClean="0"/>
              <a:t>‹#›</a:t>
            </a:fld>
            <a:endParaRPr lang="en-BH"/>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0909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EEACCEF6-21A7-4B4B-9B69-49A71CA89330}" type="datetimeFigureOut">
              <a:rPr lang="en-BH" smtClean="0"/>
              <a:t>07/08/2020</a:t>
            </a:fld>
            <a:endParaRPr lang="en-BH"/>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BH"/>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55C1AC7B-56F3-0B48-A0DF-F0C0CAC97DA7}" type="slidenum">
              <a:rPr lang="en-BH" smtClean="0"/>
              <a:t>‹#›</a:t>
            </a:fld>
            <a:endParaRPr lang="en-BH"/>
          </a:p>
        </p:txBody>
      </p:sp>
    </p:spTree>
    <p:extLst>
      <p:ext uri="{BB962C8B-B14F-4D97-AF65-F5344CB8AC3E}">
        <p14:creationId xmlns:p14="http://schemas.microsoft.com/office/powerpoint/2010/main" val="2351628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itle]">
            <a:extLst>
              <a:ext uri="{FF2B5EF4-FFF2-40B4-BE49-F238E27FC236}">
                <a16:creationId xmlns:a16="http://schemas.microsoft.com/office/drawing/2014/main" id="{0D5AA88A-7FFF-42BE-9F5B-FFD8CE7767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9398" y="44361"/>
            <a:ext cx="1030605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8917710" y="4881067"/>
            <a:ext cx="1543326" cy="2474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utoShape 4">
            <a:extLst>
              <a:ext uri="{FF2B5EF4-FFF2-40B4-BE49-F238E27FC236}">
                <a16:creationId xmlns:a16="http://schemas.microsoft.com/office/drawing/2014/main" id="{1CA94694-E331-4E83-8351-0CA058BF84A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8" name="Oval 7"/>
          <p:cNvSpPr/>
          <p:nvPr/>
        </p:nvSpPr>
        <p:spPr>
          <a:xfrm>
            <a:off x="-5106287" y="-2009008"/>
            <a:ext cx="11354687" cy="11195824"/>
          </a:xfrm>
          <a:prstGeom prst="ellipse">
            <a:avLst/>
          </a:prstGeom>
          <a:solidFill>
            <a:srgbClr val="0B4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103841" y="-1900663"/>
            <a:ext cx="12047441" cy="111958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0B4F63"/>
              </a:solidFill>
              <a:latin typeface="Optima"/>
              <a:ea typeface="Georgia" charset="0"/>
              <a:cs typeface="Optima"/>
            </a:endParaRPr>
          </a:p>
        </p:txBody>
      </p:sp>
      <p:sp>
        <p:nvSpPr>
          <p:cNvPr id="5" name="TextBox 4"/>
          <p:cNvSpPr txBox="1"/>
          <p:nvPr/>
        </p:nvSpPr>
        <p:spPr>
          <a:xfrm>
            <a:off x="9677966" y="6444307"/>
            <a:ext cx="2503810" cy="369332"/>
          </a:xfrm>
          <a:prstGeom prst="rect">
            <a:avLst/>
          </a:prstGeom>
          <a:noFill/>
        </p:spPr>
        <p:txBody>
          <a:bodyPr wrap="none" rtlCol="0">
            <a:spAutoFit/>
          </a:bodyPr>
          <a:lstStyle/>
          <a:p>
            <a:r>
              <a:rPr lang="en-US" dirty="0">
                <a:solidFill>
                  <a:schemeClr val="bg1"/>
                </a:solidFill>
              </a:rPr>
              <a:t>Photo by: James Morgan</a:t>
            </a:r>
          </a:p>
        </p:txBody>
      </p:sp>
      <p:sp>
        <p:nvSpPr>
          <p:cNvPr id="13" name="TextBox 12">
            <a:extLst>
              <a:ext uri="{FF2B5EF4-FFF2-40B4-BE49-F238E27FC236}">
                <a16:creationId xmlns:a16="http://schemas.microsoft.com/office/drawing/2014/main" id="{970F7F3F-18EC-4211-A795-C338E5F493B7}"/>
              </a:ext>
            </a:extLst>
          </p:cNvPr>
          <p:cNvSpPr txBox="1"/>
          <p:nvPr/>
        </p:nvSpPr>
        <p:spPr>
          <a:xfrm>
            <a:off x="-589991" y="4851154"/>
            <a:ext cx="7053204" cy="1846659"/>
          </a:xfrm>
          <a:prstGeom prst="rect">
            <a:avLst/>
          </a:prstGeom>
          <a:noFill/>
        </p:spPr>
        <p:txBody>
          <a:bodyPr wrap="square" rtlCol="0">
            <a:spAutoFit/>
          </a:bodyPr>
          <a:lstStyle/>
          <a:p>
            <a:pPr algn="ctr"/>
            <a:r>
              <a:rPr lang="en-US" sz="2800" b="1" dirty="0">
                <a:solidFill>
                  <a:srgbClr val="0B4F63"/>
                </a:solidFill>
                <a:latin typeface="Optima"/>
                <a:ea typeface="Georgia" charset="0"/>
                <a:cs typeface="Optima"/>
              </a:rPr>
              <a:t>9</a:t>
            </a:r>
            <a:r>
              <a:rPr lang="en-US" sz="2800" b="1" baseline="30000" dirty="0">
                <a:solidFill>
                  <a:srgbClr val="0B4F63"/>
                </a:solidFill>
                <a:latin typeface="Optima"/>
                <a:ea typeface="Georgia" charset="0"/>
                <a:cs typeface="Optima"/>
              </a:rPr>
              <a:t>th</a:t>
            </a:r>
            <a:r>
              <a:rPr lang="en-US" sz="2800" b="1" dirty="0">
                <a:solidFill>
                  <a:srgbClr val="0B4F63"/>
                </a:solidFill>
                <a:latin typeface="Optima"/>
                <a:ea typeface="Georgia" charset="0"/>
                <a:cs typeface="Optima"/>
              </a:rPr>
              <a:t> July 2020</a:t>
            </a:r>
          </a:p>
          <a:p>
            <a:pPr algn="ctr"/>
            <a:r>
              <a:rPr lang="en-US" sz="2800" b="1" dirty="0">
                <a:solidFill>
                  <a:srgbClr val="0B4F63"/>
                </a:solidFill>
                <a:latin typeface="Optima"/>
                <a:ea typeface="Georgia" charset="0"/>
                <a:cs typeface="Optima"/>
              </a:rPr>
              <a:t>CTI-CFF</a:t>
            </a:r>
          </a:p>
          <a:p>
            <a:pPr algn="ctr"/>
            <a:r>
              <a:rPr lang="en-US" sz="2800" b="1" dirty="0">
                <a:solidFill>
                  <a:srgbClr val="0B4F63"/>
                </a:solidFill>
                <a:latin typeface="Optima"/>
                <a:ea typeface="Georgia" charset="0"/>
                <a:cs typeface="Optima"/>
              </a:rPr>
              <a:t>Regional Secretariat/Dr. Sada</a:t>
            </a:r>
          </a:p>
          <a:p>
            <a:endParaRPr lang="en-US" sz="3000" b="1" dirty="0">
              <a:solidFill>
                <a:srgbClr val="127693"/>
              </a:solidFill>
              <a:latin typeface="Optima"/>
              <a:ea typeface="Georgia" charset="0"/>
              <a:cs typeface="Optima"/>
            </a:endParaRPr>
          </a:p>
        </p:txBody>
      </p:sp>
      <p:pic>
        <p:nvPicPr>
          <p:cNvPr id="15" name="Picture 14">
            <a:extLst>
              <a:ext uri="{FF2B5EF4-FFF2-40B4-BE49-F238E27FC236}">
                <a16:creationId xmlns:a16="http://schemas.microsoft.com/office/drawing/2014/main" id="{034333B6-E7F7-4D4C-B864-A4DB5EAA66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916" y="630502"/>
            <a:ext cx="4167389" cy="1239922"/>
          </a:xfrm>
          <a:prstGeom prst="rect">
            <a:avLst/>
          </a:prstGeom>
        </p:spPr>
      </p:pic>
      <p:sp>
        <p:nvSpPr>
          <p:cNvPr id="16" name="Rectangle 15">
            <a:extLst>
              <a:ext uri="{FF2B5EF4-FFF2-40B4-BE49-F238E27FC236}">
                <a16:creationId xmlns:a16="http://schemas.microsoft.com/office/drawing/2014/main" id="{B6AD2703-BEFB-4146-ACCE-942CB5FC4B5D}"/>
              </a:ext>
            </a:extLst>
          </p:cNvPr>
          <p:cNvSpPr/>
          <p:nvPr/>
        </p:nvSpPr>
        <p:spPr>
          <a:xfrm>
            <a:off x="428399" y="2154174"/>
            <a:ext cx="5016424" cy="2308324"/>
          </a:xfrm>
          <a:prstGeom prst="rect">
            <a:avLst/>
          </a:prstGeom>
        </p:spPr>
        <p:txBody>
          <a:bodyPr wrap="square">
            <a:spAutoFit/>
          </a:bodyPr>
          <a:lstStyle/>
          <a:p>
            <a:pPr algn="ctr"/>
            <a:r>
              <a:rPr lang="en-US" sz="3600" b="1" dirty="0">
                <a:solidFill>
                  <a:schemeClr val="tx1">
                    <a:lumMod val="75000"/>
                    <a:lumOff val="25000"/>
                  </a:schemeClr>
                </a:solidFill>
              </a:rPr>
              <a:t>Introduction to </a:t>
            </a:r>
          </a:p>
          <a:p>
            <a:pPr algn="ctr"/>
            <a:r>
              <a:rPr lang="en-US" sz="3600" b="1" dirty="0">
                <a:solidFill>
                  <a:schemeClr val="tx1">
                    <a:lumMod val="75000"/>
                    <a:lumOff val="25000"/>
                  </a:schemeClr>
                </a:solidFill>
              </a:rPr>
              <a:t>M&amp;E Plan </a:t>
            </a:r>
            <a:br>
              <a:rPr lang="en-US" sz="3600" b="1" dirty="0">
                <a:solidFill>
                  <a:schemeClr val="tx1">
                    <a:lumMod val="75000"/>
                    <a:lumOff val="25000"/>
                  </a:schemeClr>
                </a:solidFill>
              </a:rPr>
            </a:br>
            <a:r>
              <a:rPr lang="en-US" sz="3600" b="1" dirty="0">
                <a:solidFill>
                  <a:schemeClr val="tx1">
                    <a:lumMod val="75000"/>
                    <a:lumOff val="25000"/>
                  </a:schemeClr>
                </a:solidFill>
              </a:rPr>
              <a:t>and </a:t>
            </a:r>
            <a:br>
              <a:rPr lang="en-US" sz="3600" b="1" dirty="0">
                <a:solidFill>
                  <a:schemeClr val="tx1">
                    <a:lumMod val="75000"/>
                    <a:lumOff val="25000"/>
                  </a:schemeClr>
                </a:solidFill>
              </a:rPr>
            </a:br>
            <a:r>
              <a:rPr lang="en-US" sz="3600" b="1" dirty="0">
                <a:solidFill>
                  <a:schemeClr val="tx1">
                    <a:lumMod val="75000"/>
                    <a:lumOff val="25000"/>
                  </a:schemeClr>
                </a:solidFill>
              </a:rPr>
              <a:t>MEAL Strategy</a:t>
            </a:r>
            <a:endParaRPr lang="en-US" sz="3600" b="1" dirty="0">
              <a:solidFill>
                <a:srgbClr val="0B4F63"/>
              </a:solidFill>
              <a:latin typeface="Optima"/>
              <a:ea typeface="Georgia" charset="0"/>
              <a:cs typeface="Optima"/>
            </a:endParaRPr>
          </a:p>
        </p:txBody>
      </p:sp>
    </p:spTree>
    <p:extLst>
      <p:ext uri="{BB962C8B-B14F-4D97-AF65-F5344CB8AC3E}">
        <p14:creationId xmlns:p14="http://schemas.microsoft.com/office/powerpoint/2010/main" val="1739364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642594"/>
            <a:ext cx="10058400" cy="1186206"/>
          </a:xfrm>
        </p:spPr>
        <p:txBody>
          <a:bodyPr>
            <a:normAutofit/>
          </a:bodyPr>
          <a:lstStyle/>
          <a:p>
            <a:pPr algn="ctr"/>
            <a:r>
              <a:rPr lang="en-BH" b="1" dirty="0"/>
              <a:t>  Frequency</a:t>
            </a:r>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idx="1"/>
          </p:nvPr>
        </p:nvSpPr>
        <p:spPr/>
        <p:txBody>
          <a:bodyPr>
            <a:normAutofit/>
          </a:bodyPr>
          <a:lstStyle/>
          <a:p>
            <a:r>
              <a:rPr lang="en-BH" sz="2400" dirty="0"/>
              <a:t>Frequency is directly linked with </a:t>
            </a:r>
            <a:r>
              <a:rPr lang="en-US" sz="2400" dirty="0"/>
              <a:t>the</a:t>
            </a:r>
            <a:r>
              <a:rPr lang="en-BH" sz="2400" dirty="0"/>
              <a:t> needs of data and discussed means of verification. Freq</a:t>
            </a:r>
            <a:r>
              <a:rPr lang="en-US" sz="2400" dirty="0"/>
              <a:t>u</a:t>
            </a:r>
            <a:r>
              <a:rPr lang="en-BH" sz="2400" dirty="0"/>
              <a:t>ency of urgently needed data would be higher, hence, frequency of process monitoring data is higher as compare to evalu</a:t>
            </a:r>
            <a:r>
              <a:rPr lang="en-US" sz="2400" dirty="0"/>
              <a:t>a</a:t>
            </a:r>
            <a:r>
              <a:rPr lang="en-BH" sz="2400" dirty="0"/>
              <a:t>tion data.</a:t>
            </a:r>
          </a:p>
          <a:p>
            <a:r>
              <a:rPr lang="en-BH" sz="2400" dirty="0"/>
              <a:t>For example; frequency of collecting data regarding gender policy is once </a:t>
            </a:r>
            <a:r>
              <a:rPr lang="en-US" sz="2400" dirty="0"/>
              <a:t>in first year, this frequency is about review of annual report</a:t>
            </a:r>
            <a:r>
              <a:rPr lang="en-BH" sz="2400" dirty="0"/>
              <a:t>. Other frequency is mentioned as subject to gender policy webinar. </a:t>
            </a:r>
          </a:p>
        </p:txBody>
      </p:sp>
    </p:spTree>
    <p:extLst>
      <p:ext uri="{BB962C8B-B14F-4D97-AF65-F5344CB8AC3E}">
        <p14:creationId xmlns:p14="http://schemas.microsoft.com/office/powerpoint/2010/main" val="4278975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642594"/>
            <a:ext cx="10058400" cy="1186206"/>
          </a:xfrm>
        </p:spPr>
        <p:txBody>
          <a:bodyPr>
            <a:normAutofit/>
          </a:bodyPr>
          <a:lstStyle/>
          <a:p>
            <a:pPr algn="ctr"/>
            <a:r>
              <a:rPr lang="en-BH" dirty="0"/>
              <a:t>  </a:t>
            </a:r>
            <a:r>
              <a:rPr lang="en-US" b="1" dirty="0"/>
              <a:t>Data Collection</a:t>
            </a:r>
            <a:endParaRPr lang="en-BH" b="1" dirty="0"/>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idx="1"/>
          </p:nvPr>
        </p:nvSpPr>
        <p:spPr/>
        <p:txBody>
          <a:bodyPr>
            <a:normAutofit/>
          </a:bodyPr>
          <a:lstStyle/>
          <a:p>
            <a:r>
              <a:rPr lang="en-BH" sz="2400" dirty="0"/>
              <a:t>All four discused chapters,tools/ approaches, tasks to be performed, person responsible and frequency are collectively refering to mechanism of data collection and management within organization. </a:t>
            </a:r>
          </a:p>
        </p:txBody>
      </p:sp>
    </p:spTree>
    <p:extLst>
      <p:ext uri="{BB962C8B-B14F-4D97-AF65-F5344CB8AC3E}">
        <p14:creationId xmlns:p14="http://schemas.microsoft.com/office/powerpoint/2010/main" val="2760262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642594"/>
            <a:ext cx="10058400" cy="1186206"/>
          </a:xfrm>
        </p:spPr>
        <p:txBody>
          <a:bodyPr>
            <a:normAutofit/>
          </a:bodyPr>
          <a:lstStyle/>
          <a:p>
            <a:pPr algn="ctr"/>
            <a:r>
              <a:rPr lang="en-US" b="1" dirty="0">
                <a:solidFill>
                  <a:schemeClr val="tx1"/>
                </a:solidFill>
              </a:rPr>
              <a:t>Information Sharing</a:t>
            </a:r>
            <a:endParaRPr lang="en-BH" b="1" dirty="0">
              <a:solidFill>
                <a:schemeClr val="tx1"/>
              </a:solidFill>
            </a:endParaRPr>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idx="1"/>
          </p:nvPr>
        </p:nvSpPr>
        <p:spPr/>
        <p:txBody>
          <a:bodyPr>
            <a:noAutofit/>
          </a:bodyPr>
          <a:lstStyle/>
          <a:p>
            <a:r>
              <a:rPr lang="en-BH" sz="2400" dirty="0"/>
              <a:t>Information sharing is to disscuss about how the collected data and evidences will be shared internally and externally. </a:t>
            </a:r>
            <a:endParaRPr lang="en-US" sz="2400" dirty="0"/>
          </a:p>
          <a:p>
            <a:r>
              <a:rPr lang="en-BH" sz="2400" dirty="0"/>
              <a:t>This chapter is logically linked with MOVs and chain of comm</a:t>
            </a:r>
            <a:r>
              <a:rPr lang="en-US" sz="2400" dirty="0"/>
              <a:t>a</a:t>
            </a:r>
            <a:r>
              <a:rPr lang="en-BH" sz="2400" dirty="0"/>
              <a:t>nd within organization. </a:t>
            </a:r>
          </a:p>
          <a:p>
            <a:r>
              <a:rPr lang="en-BH" sz="2400" dirty="0"/>
              <a:t>For example; annual reports would be shared by M&amp;E manager with senior management and head of organization. Those will further share that report internally and externally. </a:t>
            </a:r>
          </a:p>
        </p:txBody>
      </p:sp>
    </p:spTree>
    <p:extLst>
      <p:ext uri="{BB962C8B-B14F-4D97-AF65-F5344CB8AC3E}">
        <p14:creationId xmlns:p14="http://schemas.microsoft.com/office/powerpoint/2010/main" val="1757827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642594"/>
            <a:ext cx="10058400" cy="1186206"/>
          </a:xfrm>
        </p:spPr>
        <p:txBody>
          <a:bodyPr>
            <a:normAutofit/>
          </a:bodyPr>
          <a:lstStyle/>
          <a:p>
            <a:pPr algn="ctr"/>
            <a:r>
              <a:rPr lang="en-BH" dirty="0"/>
              <a:t>  </a:t>
            </a:r>
            <a:r>
              <a:rPr lang="en-BH" b="1" dirty="0"/>
              <a:t>Data Backup</a:t>
            </a:r>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idx="1"/>
          </p:nvPr>
        </p:nvSpPr>
        <p:spPr/>
        <p:txBody>
          <a:bodyPr>
            <a:normAutofit/>
          </a:bodyPr>
          <a:lstStyle/>
          <a:p>
            <a:r>
              <a:rPr lang="en-BH" sz="2400" dirty="0"/>
              <a:t>This is the final chapter of M&amp;E plan and last step of horizontal logic. Th</a:t>
            </a:r>
            <a:r>
              <a:rPr lang="en-US" sz="2400" dirty="0"/>
              <a:t>is chapter aims to define where all the final reports or evidences would be stored safely. This is important chapter, in case if any data is needed at any time, then one can find it here.</a:t>
            </a:r>
          </a:p>
          <a:p>
            <a:r>
              <a:rPr lang="en-US" sz="2400" dirty="0"/>
              <a:t>For example; data regarding development of gender policy would be available on organization’s website and laptop of M&amp;E person. Purpose of this chapter is to let people know where gender policy could be accessed.  </a:t>
            </a:r>
          </a:p>
        </p:txBody>
      </p:sp>
    </p:spTree>
    <p:extLst>
      <p:ext uri="{BB962C8B-B14F-4D97-AF65-F5344CB8AC3E}">
        <p14:creationId xmlns:p14="http://schemas.microsoft.com/office/powerpoint/2010/main" val="205639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844940B0-5C00-474D-8F72-526322B0E899}"/>
              </a:ext>
            </a:extLst>
          </p:cNvPr>
          <p:cNvSpPr>
            <a:spLocks noGrp="1"/>
          </p:cNvSpPr>
          <p:nvPr>
            <p:ph type="title"/>
          </p:nvPr>
        </p:nvSpPr>
        <p:spPr>
          <a:xfrm>
            <a:off x="573409" y="559477"/>
            <a:ext cx="3765200" cy="5709931"/>
          </a:xfrm>
        </p:spPr>
        <p:txBody>
          <a:bodyPr>
            <a:normAutofit/>
          </a:bodyPr>
          <a:lstStyle/>
          <a:p>
            <a:pPr algn="ctr"/>
            <a:r>
              <a:rPr lang="en-US" b="1" dirty="0"/>
              <a:t>Summary A</a:t>
            </a:r>
            <a:endParaRPr lang="en-BH" b="1" dirty="0"/>
          </a:p>
        </p:txBody>
      </p:sp>
      <p:graphicFrame>
        <p:nvGraphicFramePr>
          <p:cNvPr id="5" name="Content Placeholder 2">
            <a:extLst>
              <a:ext uri="{FF2B5EF4-FFF2-40B4-BE49-F238E27FC236}">
                <a16:creationId xmlns:a16="http://schemas.microsoft.com/office/drawing/2014/main" id="{A8BA0BA6-328C-4F9F-A78E-E0F3DBA6381E}"/>
              </a:ext>
            </a:extLst>
          </p:cNvPr>
          <p:cNvGraphicFramePr>
            <a:graphicFrameLocks noGrp="1"/>
          </p:cNvGraphicFramePr>
          <p:nvPr>
            <p:ph idx="1"/>
            <p:extLst>
              <p:ext uri="{D42A27DB-BD31-4B8C-83A1-F6EECF244321}">
                <p14:modId xmlns:p14="http://schemas.microsoft.com/office/powerpoint/2010/main" val="3135385735"/>
              </p:ext>
            </p:extLst>
          </p:nvPr>
        </p:nvGraphicFramePr>
        <p:xfrm>
          <a:off x="5478124" y="237744"/>
          <a:ext cx="5906181" cy="6382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1896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ACD16-9480-4972-9B62-F91811E02F6B}"/>
              </a:ext>
            </a:extLst>
          </p:cNvPr>
          <p:cNvSpPr>
            <a:spLocks noGrp="1"/>
          </p:cNvSpPr>
          <p:nvPr>
            <p:ph type="title"/>
          </p:nvPr>
        </p:nvSpPr>
        <p:spPr>
          <a:xfrm>
            <a:off x="4972049" y="1618059"/>
            <a:ext cx="5757671" cy="2587752"/>
          </a:xfrm>
        </p:spPr>
        <p:txBody>
          <a:bodyPr/>
          <a:lstStyle/>
          <a:p>
            <a:pPr marL="0" indent="0"/>
            <a:br>
              <a:rPr lang="en-BH" dirty="0"/>
            </a:br>
            <a:r>
              <a:rPr lang="en-BH" b="1" dirty="0"/>
              <a:t>M</a:t>
            </a:r>
            <a:r>
              <a:rPr lang="en-US" b="1" dirty="0"/>
              <a:t>EAL</a:t>
            </a:r>
            <a:r>
              <a:rPr lang="en-BH" b="1" dirty="0"/>
              <a:t> Strategy</a:t>
            </a:r>
            <a:endParaRPr lang="en-ID" dirty="0"/>
          </a:p>
        </p:txBody>
      </p:sp>
      <p:pic>
        <p:nvPicPr>
          <p:cNvPr id="5" name="Graphic 4" descr="Checklist RTL">
            <a:extLst>
              <a:ext uri="{FF2B5EF4-FFF2-40B4-BE49-F238E27FC236}">
                <a16:creationId xmlns:a16="http://schemas.microsoft.com/office/drawing/2014/main" id="{8377E94B-2A74-C44A-A17D-B90AB12B92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3978" y="1125525"/>
            <a:ext cx="4606949" cy="4606949"/>
          </a:xfrm>
          <a:prstGeom prst="rect">
            <a:avLst/>
          </a:prstGeom>
        </p:spPr>
      </p:pic>
    </p:spTree>
    <p:extLst>
      <p:ext uri="{BB962C8B-B14F-4D97-AF65-F5344CB8AC3E}">
        <p14:creationId xmlns:p14="http://schemas.microsoft.com/office/powerpoint/2010/main" val="2800671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ctrTitle"/>
          </p:nvPr>
        </p:nvSpPr>
        <p:spPr>
          <a:xfrm>
            <a:off x="1561707" y="1024463"/>
            <a:ext cx="9068586" cy="1337737"/>
          </a:xfrm>
        </p:spPr>
        <p:txBody>
          <a:bodyPr>
            <a:normAutofit/>
          </a:bodyPr>
          <a:lstStyle/>
          <a:p>
            <a:r>
              <a:rPr lang="en-BH" sz="2800" b="1" dirty="0"/>
              <a:t>Introduction to MEAL strat</a:t>
            </a:r>
            <a:r>
              <a:rPr lang="en-US" sz="2800" b="1" dirty="0"/>
              <a:t>e</a:t>
            </a:r>
            <a:r>
              <a:rPr lang="en-BH" sz="2800" b="1" dirty="0"/>
              <a:t>gy</a:t>
            </a:r>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type="subTitle" idx="1"/>
          </p:nvPr>
        </p:nvSpPr>
        <p:spPr>
          <a:xfrm>
            <a:off x="1414462" y="1590675"/>
            <a:ext cx="9363075" cy="4057650"/>
          </a:xfrm>
        </p:spPr>
        <p:txBody>
          <a:bodyPr anchor="ctr">
            <a:normAutofit/>
          </a:bodyPr>
          <a:lstStyle/>
          <a:p>
            <a:pPr algn="l">
              <a:lnSpc>
                <a:spcPct val="90000"/>
              </a:lnSpc>
            </a:pPr>
            <a:r>
              <a:rPr lang="en-US" sz="2000" dirty="0">
                <a:solidFill>
                  <a:schemeClr val="tx1">
                    <a:lumMod val="75000"/>
                    <a:lumOff val="25000"/>
                  </a:schemeClr>
                </a:solidFill>
              </a:rPr>
              <a:t>Monitoring, Evaluation, Accountability and Learning (MEAL) strategy is a body of narrations established on draft RPOA 2.0 and Monitoring &amp; Evaluation Plan (MEP) for draft RPOA 2.0. Hence, it covers possible extended questions that could be raised after going through MEP that is tabulated matrix. These questions could be, what is MEAL, why MEAL, how MEAL is done, stages of MEAL, results and evidences of results. Therefore this document paves way between draft RPOA 2.0 and MEP, and also extrapolates commitments and assumptions made in MEP. MEAL strategy is also extended to monitoring of commitments made for the endorsed roadmap of the Women Leaders Forum (WLF) and defining indicators. </a:t>
            </a:r>
            <a:endParaRPr lang="en-BH" sz="2000" dirty="0">
              <a:solidFill>
                <a:schemeClr val="tx1">
                  <a:lumMod val="75000"/>
                  <a:lumOff val="25000"/>
                </a:schemeClr>
              </a:solidFill>
            </a:endParaRPr>
          </a:p>
        </p:txBody>
      </p:sp>
    </p:spTree>
    <p:extLst>
      <p:ext uri="{BB962C8B-B14F-4D97-AF65-F5344CB8AC3E}">
        <p14:creationId xmlns:p14="http://schemas.microsoft.com/office/powerpoint/2010/main" val="55529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16" name="Rectangle 10">
            <a:extLst>
              <a:ext uri="{FF2B5EF4-FFF2-40B4-BE49-F238E27FC236}">
                <a16:creationId xmlns:a16="http://schemas.microsoft.com/office/drawing/2014/main" id="{3E340A62-2AB4-4600-96C6-0B60B6E965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17" name="Rectangle 12">
            <a:extLst>
              <a:ext uri="{FF2B5EF4-FFF2-40B4-BE49-F238E27FC236}">
                <a16:creationId xmlns:a16="http://schemas.microsoft.com/office/drawing/2014/main" id="{BDC681C0-91A4-49F5-8158-CF3ECB854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5" cy="6858000"/>
          </a:xfrm>
          <a:prstGeom prst="rect">
            <a:avLst/>
          </a:prstGeom>
          <a:ln w="6350" cap="sq" cmpd="sng" algn="ctr">
            <a:noFill/>
            <a:prstDash val="solid"/>
            <a:miter lim="800000"/>
          </a:ln>
          <a:effectLst/>
        </p:spPr>
        <p:style>
          <a:lnRef idx="0">
            <a:scrgbClr r="0" g="0" b="0"/>
          </a:lnRef>
          <a:fillRef idx="1002">
            <a:schemeClr val="lt1"/>
          </a:fillRef>
          <a:effectRef idx="0">
            <a:scrgbClr r="0" g="0" b="0"/>
          </a:effectRef>
          <a:fontRef idx="major"/>
        </p:style>
      </p:sp>
      <p:sp>
        <p:nvSpPr>
          <p:cNvPr id="15" name="Rectangle 14">
            <a:extLst>
              <a:ext uri="{FF2B5EF4-FFF2-40B4-BE49-F238E27FC236}">
                <a16:creationId xmlns:a16="http://schemas.microsoft.com/office/drawing/2014/main" id="{D102F34D-849F-4CF9-98E2-E57EC330D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0"/>
            <a:ext cx="4657345" cy="6858000"/>
          </a:xfrm>
          <a:prstGeom prst="rect">
            <a:avLst/>
          </a:prstGeom>
          <a:blipFill dpi="0" rotWithShape="1">
            <a:blip r:embed="rId2">
              <a:alphaModFix amt="6000"/>
              <a:duotone>
                <a:schemeClr val="bg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8019287" y="1168400"/>
            <a:ext cx="3697043" cy="4521200"/>
          </a:xfrm>
        </p:spPr>
        <p:txBody>
          <a:bodyPr>
            <a:normAutofit/>
          </a:bodyPr>
          <a:lstStyle/>
          <a:p>
            <a:r>
              <a:rPr lang="en-BH" sz="4000">
                <a:solidFill>
                  <a:srgbClr val="FFFFFF"/>
                </a:solidFill>
              </a:rPr>
              <a:t>  Chapter-1 Definitions </a:t>
            </a:r>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idx="1"/>
          </p:nvPr>
        </p:nvSpPr>
        <p:spPr>
          <a:xfrm>
            <a:off x="643337" y="1168400"/>
            <a:ext cx="6326423" cy="4521200"/>
          </a:xfrm>
        </p:spPr>
        <p:txBody>
          <a:bodyPr anchor="ctr">
            <a:normAutofit/>
          </a:bodyPr>
          <a:lstStyle/>
          <a:p>
            <a:r>
              <a:rPr lang="en-BH" dirty="0"/>
              <a:t>This chapter is discusion of basic definitions of </a:t>
            </a:r>
            <a:r>
              <a:rPr lang="en-US" dirty="0"/>
              <a:t>M</a:t>
            </a:r>
            <a:r>
              <a:rPr lang="en-BH" dirty="0"/>
              <a:t>onitoring, </a:t>
            </a:r>
            <a:r>
              <a:rPr lang="en-US" dirty="0"/>
              <a:t>E</a:t>
            </a:r>
            <a:r>
              <a:rPr lang="en-BH" dirty="0"/>
              <a:t>valuation, </a:t>
            </a:r>
            <a:r>
              <a:rPr lang="en-US" dirty="0"/>
              <a:t>A</a:t>
            </a:r>
            <a:r>
              <a:rPr lang="en-BH" dirty="0"/>
              <a:t>ccountability and </a:t>
            </a:r>
            <a:r>
              <a:rPr lang="en-US" dirty="0"/>
              <a:t>L</a:t>
            </a:r>
            <a:r>
              <a:rPr lang="en-BH" dirty="0"/>
              <a:t>earning</a:t>
            </a:r>
            <a:r>
              <a:rPr lang="en-US" dirty="0"/>
              <a:t> (MEAL)</a:t>
            </a:r>
            <a:r>
              <a:rPr lang="en-BH" dirty="0"/>
              <a:t> with examples from draft RPOA</a:t>
            </a:r>
            <a:r>
              <a:rPr lang="en-US" dirty="0"/>
              <a:t> </a:t>
            </a:r>
            <a:r>
              <a:rPr lang="en-BH" dirty="0"/>
              <a:t>2.0</a:t>
            </a:r>
          </a:p>
        </p:txBody>
      </p:sp>
    </p:spTree>
    <p:extLst>
      <p:ext uri="{BB962C8B-B14F-4D97-AF65-F5344CB8AC3E}">
        <p14:creationId xmlns:p14="http://schemas.microsoft.com/office/powerpoint/2010/main" val="3615394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7" name="Rectangle 16">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7532835" y="1420706"/>
            <a:ext cx="3466540" cy="4016587"/>
          </a:xfrm>
        </p:spPr>
        <p:txBody>
          <a:bodyPr>
            <a:normAutofit/>
          </a:bodyPr>
          <a:lstStyle/>
          <a:p>
            <a:r>
              <a:rPr lang="en-BH" sz="3600"/>
              <a:t>  Chapter-2 Expectations</a:t>
            </a:r>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idx="1"/>
          </p:nvPr>
        </p:nvSpPr>
        <p:spPr>
          <a:xfrm>
            <a:off x="1440519" y="1420706"/>
            <a:ext cx="5514758" cy="4016587"/>
          </a:xfrm>
        </p:spPr>
        <p:txBody>
          <a:bodyPr anchor="ctr">
            <a:normAutofit/>
          </a:bodyPr>
          <a:lstStyle/>
          <a:p>
            <a:r>
              <a:rPr lang="en-BH" dirty="0">
                <a:solidFill>
                  <a:schemeClr val="tx1">
                    <a:lumMod val="75000"/>
                    <a:lumOff val="25000"/>
                  </a:schemeClr>
                </a:solidFill>
              </a:rPr>
              <a:t>This chapter explains what results or achi</a:t>
            </a:r>
            <a:r>
              <a:rPr lang="en-US" dirty="0">
                <a:solidFill>
                  <a:schemeClr val="tx1">
                    <a:lumMod val="75000"/>
                    <a:lumOff val="25000"/>
                  </a:schemeClr>
                </a:solidFill>
              </a:rPr>
              <a:t>e</a:t>
            </a:r>
            <a:r>
              <a:rPr lang="en-BH" dirty="0">
                <a:solidFill>
                  <a:schemeClr val="tx1">
                    <a:lumMod val="75000"/>
                    <a:lumOff val="25000"/>
                  </a:schemeClr>
                </a:solidFill>
              </a:rPr>
              <a:t>vements we should expect from monitoring, evaluation, accountability and learning</a:t>
            </a:r>
            <a:r>
              <a:rPr lang="en-US" dirty="0">
                <a:solidFill>
                  <a:schemeClr val="tx1">
                    <a:lumMod val="75000"/>
                    <a:lumOff val="25000"/>
                  </a:schemeClr>
                </a:solidFill>
              </a:rPr>
              <a:t> (MEAL)</a:t>
            </a:r>
            <a:r>
              <a:rPr lang="en-BH" dirty="0">
                <a:solidFill>
                  <a:schemeClr val="tx1">
                    <a:lumMod val="75000"/>
                    <a:lumOff val="25000"/>
                  </a:schemeClr>
                </a:solidFill>
              </a:rPr>
              <a:t> in context of draft RPOA2.0.</a:t>
            </a:r>
          </a:p>
        </p:txBody>
      </p:sp>
      <p:cxnSp>
        <p:nvCxnSpPr>
          <p:cNvPr id="19" name="Straight Connector 18">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413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51A4F4A1-146B-4D29-852A-F60996679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7" name="Rectangle 16">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3844616" y="881210"/>
            <a:ext cx="7417925" cy="1517035"/>
          </a:xfrm>
        </p:spPr>
        <p:txBody>
          <a:bodyPr>
            <a:normAutofit/>
          </a:bodyPr>
          <a:lstStyle/>
          <a:p>
            <a:r>
              <a:rPr lang="en-BH">
                <a:solidFill>
                  <a:schemeClr val="tx1">
                    <a:lumMod val="75000"/>
                    <a:lumOff val="25000"/>
                  </a:schemeClr>
                </a:solidFill>
              </a:rPr>
              <a:t>  Chapter-3 Pathways</a:t>
            </a:r>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idx="1"/>
          </p:nvPr>
        </p:nvSpPr>
        <p:spPr>
          <a:xfrm>
            <a:off x="3844616" y="2626840"/>
            <a:ext cx="7245103" cy="3131777"/>
          </a:xfrm>
        </p:spPr>
        <p:txBody>
          <a:bodyPr>
            <a:normAutofit/>
          </a:bodyPr>
          <a:lstStyle/>
          <a:p>
            <a:r>
              <a:rPr lang="en-BH">
                <a:solidFill>
                  <a:schemeClr val="tx1">
                    <a:lumMod val="75000"/>
                    <a:lumOff val="25000"/>
                  </a:schemeClr>
                </a:solidFill>
              </a:rPr>
              <a:t>This chapter is discourse on possible approaches and methods we can use for monitoring, evaluation, accountability and learning</a:t>
            </a:r>
            <a:r>
              <a:rPr lang="en-US">
                <a:solidFill>
                  <a:schemeClr val="tx1">
                    <a:lumMod val="75000"/>
                    <a:lumOff val="25000"/>
                  </a:schemeClr>
                </a:solidFill>
              </a:rPr>
              <a:t> (MEAL)</a:t>
            </a:r>
            <a:r>
              <a:rPr lang="en-BH">
                <a:solidFill>
                  <a:schemeClr val="tx1">
                    <a:lumMod val="75000"/>
                    <a:lumOff val="25000"/>
                  </a:schemeClr>
                </a:solidFill>
              </a:rPr>
              <a:t>. This c</a:t>
            </a:r>
            <a:r>
              <a:rPr lang="en-US">
                <a:solidFill>
                  <a:schemeClr val="tx1">
                    <a:lumMod val="75000"/>
                    <a:lumOff val="25000"/>
                  </a:schemeClr>
                </a:solidFill>
              </a:rPr>
              <a:t>h</a:t>
            </a:r>
            <a:r>
              <a:rPr lang="en-BH">
                <a:solidFill>
                  <a:schemeClr val="tx1">
                    <a:lumMod val="75000"/>
                    <a:lumOff val="25000"/>
                  </a:schemeClr>
                </a:solidFill>
              </a:rPr>
              <a:t>apter is established on technical pr</a:t>
            </a:r>
            <a:r>
              <a:rPr lang="en-US">
                <a:solidFill>
                  <a:schemeClr val="tx1">
                    <a:lumMod val="75000"/>
                    <a:lumOff val="25000"/>
                  </a:schemeClr>
                </a:solidFill>
              </a:rPr>
              <a:t>i</a:t>
            </a:r>
            <a:r>
              <a:rPr lang="en-BH">
                <a:solidFill>
                  <a:schemeClr val="tx1">
                    <a:lumMod val="75000"/>
                    <a:lumOff val="25000"/>
                  </a:schemeClr>
                </a:solidFill>
              </a:rPr>
              <a:t>vil</a:t>
            </a:r>
            <a:r>
              <a:rPr lang="en-US">
                <a:solidFill>
                  <a:schemeClr val="tx1">
                    <a:lumMod val="75000"/>
                    <a:lumOff val="25000"/>
                  </a:schemeClr>
                </a:solidFill>
              </a:rPr>
              <a:t>e</a:t>
            </a:r>
            <a:r>
              <a:rPr lang="en-BH">
                <a:solidFill>
                  <a:schemeClr val="tx1">
                    <a:lumMod val="75000"/>
                    <a:lumOff val="25000"/>
                  </a:schemeClr>
                </a:solidFill>
              </a:rPr>
              <a:t>ges and limitations of MEAL and organizational structure of CTI-CFF.</a:t>
            </a:r>
          </a:p>
        </p:txBody>
      </p:sp>
    </p:spTree>
    <p:extLst>
      <p:ext uri="{BB962C8B-B14F-4D97-AF65-F5344CB8AC3E}">
        <p14:creationId xmlns:p14="http://schemas.microsoft.com/office/powerpoint/2010/main" val="3075640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63A6C-63CC-294E-A47B-9B4ECEC40213}"/>
              </a:ext>
            </a:extLst>
          </p:cNvPr>
          <p:cNvSpPr>
            <a:spLocks noGrp="1"/>
          </p:cNvSpPr>
          <p:nvPr>
            <p:ph type="title"/>
          </p:nvPr>
        </p:nvSpPr>
        <p:spPr>
          <a:xfrm>
            <a:off x="1066800" y="642594"/>
            <a:ext cx="10058400" cy="1371600"/>
          </a:xfrm>
        </p:spPr>
        <p:txBody>
          <a:bodyPr>
            <a:normAutofit/>
          </a:bodyPr>
          <a:lstStyle/>
          <a:p>
            <a:pPr algn="ctr"/>
            <a:r>
              <a:rPr lang="en-BH"/>
              <a:t>Background</a:t>
            </a:r>
          </a:p>
        </p:txBody>
      </p:sp>
      <p:graphicFrame>
        <p:nvGraphicFramePr>
          <p:cNvPr id="5" name="Content Placeholder 2">
            <a:extLst>
              <a:ext uri="{FF2B5EF4-FFF2-40B4-BE49-F238E27FC236}">
                <a16:creationId xmlns:a16="http://schemas.microsoft.com/office/drawing/2014/main" id="{36F56FB3-92BD-4EC3-A966-BF379E1C1445}"/>
              </a:ext>
            </a:extLst>
          </p:cNvPr>
          <p:cNvGraphicFramePr>
            <a:graphicFrameLocks noGrp="1"/>
          </p:cNvGraphicFramePr>
          <p:nvPr>
            <p:ph idx="1"/>
            <p:extLst>
              <p:ext uri="{D42A27DB-BD31-4B8C-83A1-F6EECF244321}">
                <p14:modId xmlns:p14="http://schemas.microsoft.com/office/powerpoint/2010/main" val="845304341"/>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090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560576" y="1741884"/>
            <a:ext cx="9070848" cy="1410891"/>
          </a:xfrm>
        </p:spPr>
        <p:txBody>
          <a:bodyPr>
            <a:normAutofit/>
          </a:bodyPr>
          <a:lstStyle/>
          <a:p>
            <a:r>
              <a:rPr lang="en-BH" dirty="0"/>
              <a:t>  </a:t>
            </a:r>
            <a:r>
              <a:rPr lang="en-BH" sz="6000" dirty="0"/>
              <a:t>Chapter-4 Tools</a:t>
            </a:r>
            <a:endParaRPr lang="en-BH" dirty="0"/>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type="body" idx="1"/>
          </p:nvPr>
        </p:nvSpPr>
        <p:spPr>
          <a:xfrm>
            <a:off x="1563624" y="3152775"/>
            <a:ext cx="9070848" cy="1504950"/>
          </a:xfrm>
        </p:spPr>
        <p:txBody>
          <a:bodyPr>
            <a:normAutofit/>
          </a:bodyPr>
          <a:lstStyle/>
          <a:p>
            <a:r>
              <a:rPr lang="en-BH" sz="2400" dirty="0"/>
              <a:t>This chapter briefly discus</a:t>
            </a:r>
            <a:r>
              <a:rPr lang="en-US" sz="2400" dirty="0"/>
              <a:t>s</a:t>
            </a:r>
            <a:r>
              <a:rPr lang="en-BH" sz="2400" dirty="0"/>
              <a:t>es about the tools and techniques we would use for monitoring, evaluation, accountability and learning</a:t>
            </a:r>
            <a:r>
              <a:rPr lang="en-US" sz="2400" dirty="0"/>
              <a:t> (MEAL)</a:t>
            </a:r>
            <a:r>
              <a:rPr lang="en-BH" sz="2400" dirty="0"/>
              <a:t> in context RPOA</a:t>
            </a:r>
            <a:r>
              <a:rPr lang="en-US" sz="2400" dirty="0"/>
              <a:t> </a:t>
            </a:r>
            <a:r>
              <a:rPr lang="en-BH" sz="2400" dirty="0"/>
              <a:t>2.0 and CT</a:t>
            </a:r>
            <a:r>
              <a:rPr lang="en-US" sz="2400" dirty="0"/>
              <a:t>I-</a:t>
            </a:r>
            <a:r>
              <a:rPr lang="en-BH" sz="2400" dirty="0"/>
              <a:t>CFF.</a:t>
            </a:r>
          </a:p>
        </p:txBody>
      </p:sp>
    </p:spTree>
    <p:extLst>
      <p:ext uri="{BB962C8B-B14F-4D97-AF65-F5344CB8AC3E}">
        <p14:creationId xmlns:p14="http://schemas.microsoft.com/office/powerpoint/2010/main" val="1463713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560576" y="1827609"/>
            <a:ext cx="9070848" cy="1029891"/>
          </a:xfrm>
        </p:spPr>
        <p:txBody>
          <a:bodyPr>
            <a:normAutofit/>
          </a:bodyPr>
          <a:lstStyle/>
          <a:p>
            <a:pPr algn="ctr"/>
            <a:r>
              <a:rPr lang="en-BH" sz="4000" dirty="0"/>
              <a:t> Chapter-5 Results </a:t>
            </a:r>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type="body" idx="1"/>
          </p:nvPr>
        </p:nvSpPr>
        <p:spPr>
          <a:xfrm>
            <a:off x="1563624" y="2857501"/>
            <a:ext cx="9070848" cy="2281762"/>
          </a:xfrm>
        </p:spPr>
        <p:txBody>
          <a:bodyPr anchor="ctr">
            <a:normAutofit/>
          </a:bodyPr>
          <a:lstStyle/>
          <a:p>
            <a:r>
              <a:rPr lang="en-BH" sz="2400" dirty="0"/>
              <a:t>This chapter is discourse on results or ben</a:t>
            </a:r>
            <a:r>
              <a:rPr lang="en-US" sz="2400" dirty="0"/>
              <a:t>e</a:t>
            </a:r>
            <a:r>
              <a:rPr lang="en-BH" sz="2400" dirty="0"/>
              <a:t>fits of having monitoring, evaluation, accountability and learning</a:t>
            </a:r>
            <a:r>
              <a:rPr lang="en-US" sz="2400" dirty="0"/>
              <a:t> (MEAL) strategy</a:t>
            </a:r>
            <a:r>
              <a:rPr lang="en-BH" sz="2400" dirty="0"/>
              <a:t>.</a:t>
            </a:r>
          </a:p>
        </p:txBody>
      </p:sp>
    </p:spTree>
    <p:extLst>
      <p:ext uri="{BB962C8B-B14F-4D97-AF65-F5344CB8AC3E}">
        <p14:creationId xmlns:p14="http://schemas.microsoft.com/office/powerpoint/2010/main" val="2229592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4737801-B9D6-4A08-BD77-23010A802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FABD39-C757-461E-A681-DC2736484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572613"/>
            <a:ext cx="11281609" cy="2396079"/>
          </a:xfrm>
          <a:prstGeom prst="rect">
            <a:avLst/>
          </a:prstGeom>
          <a:solidFill>
            <a:schemeClr val="accent1"/>
          </a:solidFill>
          <a:ln w="6350" cap="flat" cmpd="sng" algn="ctr">
            <a:noFill/>
            <a:prstDash val="solid"/>
          </a:ln>
          <a:effectLst>
            <a:outerShdw blurRad="50800" algn="ctr" rotWithShape="0">
              <a:prstClr val="black">
                <a:alpha val="66000"/>
              </a:prstClr>
            </a:outerShdw>
            <a:softEdge rad="0"/>
          </a:effectLst>
        </p:spPr>
      </p:sp>
      <p:sp>
        <p:nvSpPr>
          <p:cNvPr id="15" name="Rectangle 14">
            <a:extLst>
              <a:ext uri="{FF2B5EF4-FFF2-40B4-BE49-F238E27FC236}">
                <a16:creationId xmlns:a16="http://schemas.microsoft.com/office/drawing/2014/main" id="{2DF424F5-8D5C-46C0-A1B0-AF34E0350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737380"/>
            <a:ext cx="10954512" cy="2066544"/>
          </a:xfrm>
          <a:prstGeom prst="rect">
            <a:avLst/>
          </a:prstGeom>
          <a:noFill/>
          <a:ln w="6350" cap="sq" cmpd="sng" algn="ctr">
            <a:solidFill>
              <a:srgbClr val="FFFFFF"/>
            </a:solidFill>
            <a:prstDash val="solid"/>
            <a:miter lim="800000"/>
          </a:ln>
          <a:effectLst/>
        </p:spPr>
      </p:sp>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1089090"/>
            <a:ext cx="10058400" cy="1371600"/>
          </a:xfrm>
        </p:spPr>
        <p:txBody>
          <a:bodyPr>
            <a:normAutofit/>
          </a:bodyPr>
          <a:lstStyle/>
          <a:p>
            <a:pPr algn="ctr"/>
            <a:r>
              <a:rPr lang="en-BH">
                <a:solidFill>
                  <a:srgbClr val="FFFFFF"/>
                </a:solidFill>
              </a:rPr>
              <a:t>  Chapter-6 Evidences</a:t>
            </a:r>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idx="1"/>
          </p:nvPr>
        </p:nvSpPr>
        <p:spPr>
          <a:xfrm>
            <a:off x="1066800" y="3263619"/>
            <a:ext cx="10058400" cy="2673765"/>
          </a:xfrm>
        </p:spPr>
        <p:txBody>
          <a:bodyPr anchor="t">
            <a:normAutofit/>
          </a:bodyPr>
          <a:lstStyle/>
          <a:p>
            <a:r>
              <a:rPr lang="en-BH" sz="2800" dirty="0"/>
              <a:t>This </a:t>
            </a:r>
            <a:r>
              <a:rPr lang="en-US" sz="2800" dirty="0"/>
              <a:t>c</a:t>
            </a:r>
            <a:r>
              <a:rPr lang="en-BH" sz="2800" dirty="0"/>
              <a:t>hapter has direct link with chapter-2 expectations. Hence, this c</a:t>
            </a:r>
            <a:r>
              <a:rPr lang="en-US" sz="2800" dirty="0"/>
              <a:t>ha</a:t>
            </a:r>
            <a:r>
              <a:rPr lang="en-BH" sz="2800" dirty="0"/>
              <a:t>pter is discourse of evidences that would be produced under monitoring, evaluation, accountability and learning</a:t>
            </a:r>
            <a:r>
              <a:rPr lang="en-US" sz="2800" dirty="0"/>
              <a:t>(MEAL)</a:t>
            </a:r>
            <a:r>
              <a:rPr lang="en-BH" sz="2800" dirty="0"/>
              <a:t>.</a:t>
            </a:r>
          </a:p>
          <a:p>
            <a:endParaRPr lang="en-BH" sz="2000" dirty="0"/>
          </a:p>
        </p:txBody>
      </p:sp>
    </p:spTree>
    <p:extLst>
      <p:ext uri="{BB962C8B-B14F-4D97-AF65-F5344CB8AC3E}">
        <p14:creationId xmlns:p14="http://schemas.microsoft.com/office/powerpoint/2010/main" val="3651224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03729A-66E4-4139-B3DB-CECEF6DA52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8E653B29-CEC4-4D92-91C0-AED521DEB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7539554" y="891241"/>
            <a:ext cx="3939084" cy="5075519"/>
          </a:xfrm>
        </p:spPr>
        <p:txBody>
          <a:bodyPr>
            <a:normAutofit/>
          </a:bodyPr>
          <a:lstStyle/>
          <a:p>
            <a:r>
              <a:rPr lang="en-BH" sz="4000" dirty="0"/>
              <a:t>Chapter-7 Gender</a:t>
            </a:r>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idx="1"/>
          </p:nvPr>
        </p:nvSpPr>
        <p:spPr>
          <a:xfrm>
            <a:off x="866441" y="891241"/>
            <a:ext cx="6013478" cy="5075519"/>
          </a:xfrm>
        </p:spPr>
        <p:txBody>
          <a:bodyPr anchor="ctr">
            <a:normAutofit/>
          </a:bodyPr>
          <a:lstStyle/>
          <a:p>
            <a:r>
              <a:rPr lang="en-BH" sz="2400" dirty="0"/>
              <a:t>This chapter br</a:t>
            </a:r>
            <a:r>
              <a:rPr lang="en-US" sz="2400" dirty="0" err="1"/>
              <a:t>i</a:t>
            </a:r>
            <a:r>
              <a:rPr lang="en-BH" sz="2400" dirty="0"/>
              <a:t>efly explains the gender and age inclusion in our programs and how we would monitoring gender and age inclusion. </a:t>
            </a:r>
          </a:p>
        </p:txBody>
      </p:sp>
      <p:cxnSp>
        <p:nvCxnSpPr>
          <p:cNvPr id="15" name="Straight Connector 14">
            <a:extLst>
              <a:ext uri="{FF2B5EF4-FFF2-40B4-BE49-F238E27FC236}">
                <a16:creationId xmlns:a16="http://schemas.microsoft.com/office/drawing/2014/main" id="{8A5AEE14-4971-4A17-9134-2678A90F29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191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573409" y="559477"/>
            <a:ext cx="3765200" cy="5709931"/>
          </a:xfrm>
        </p:spPr>
        <p:txBody>
          <a:bodyPr>
            <a:normAutofit/>
          </a:bodyPr>
          <a:lstStyle/>
          <a:p>
            <a:pPr algn="ctr"/>
            <a:r>
              <a:rPr lang="en-BH" sz="4400"/>
              <a:t>  Chapter-8 Indicators</a:t>
            </a:r>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idx="1"/>
          </p:nvPr>
        </p:nvSpPr>
        <p:spPr>
          <a:xfrm>
            <a:off x="5478124" y="559477"/>
            <a:ext cx="5647076" cy="5475563"/>
          </a:xfrm>
        </p:spPr>
        <p:txBody>
          <a:bodyPr anchor="ctr">
            <a:normAutofit/>
          </a:bodyPr>
          <a:lstStyle/>
          <a:p>
            <a:r>
              <a:rPr lang="en-BH" sz="3200" dirty="0"/>
              <a:t>This chapter briefly discus</a:t>
            </a:r>
            <a:r>
              <a:rPr lang="en-US" sz="3200" dirty="0"/>
              <a:t>s</a:t>
            </a:r>
            <a:r>
              <a:rPr lang="en-BH" sz="3200" dirty="0"/>
              <a:t>es about the definition of indicators and targets and what is the difference between both. Here we would learn where and how to use both concepts in our programs. </a:t>
            </a:r>
          </a:p>
        </p:txBody>
      </p:sp>
    </p:spTree>
    <p:extLst>
      <p:ext uri="{BB962C8B-B14F-4D97-AF65-F5344CB8AC3E}">
        <p14:creationId xmlns:p14="http://schemas.microsoft.com/office/powerpoint/2010/main" val="3974653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175512" y="870132"/>
            <a:ext cx="9792208" cy="1527078"/>
          </a:xfrm>
        </p:spPr>
        <p:txBody>
          <a:bodyPr>
            <a:normAutofit/>
          </a:bodyPr>
          <a:lstStyle/>
          <a:p>
            <a:r>
              <a:rPr lang="en-BH"/>
              <a:t>  Chapter-9 Annexure </a:t>
            </a:r>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idx="1"/>
          </p:nvPr>
        </p:nvSpPr>
        <p:spPr>
          <a:xfrm>
            <a:off x="1175512" y="2557849"/>
            <a:ext cx="9792208" cy="3407862"/>
          </a:xfrm>
        </p:spPr>
        <p:txBody>
          <a:bodyPr>
            <a:normAutofit/>
          </a:bodyPr>
          <a:lstStyle/>
          <a:p>
            <a:r>
              <a:rPr lang="en-BH" sz="3200" dirty="0"/>
              <a:t>This chapter consist</a:t>
            </a:r>
            <a:r>
              <a:rPr lang="en-US" sz="3200" dirty="0"/>
              <a:t>s</a:t>
            </a:r>
            <a:r>
              <a:rPr lang="en-BH" sz="3200" dirty="0"/>
              <a:t> of formats and approaches to outsource evaluation consultant/s to conduct evaluation studies against key indicators of draft RPOA</a:t>
            </a:r>
            <a:r>
              <a:rPr lang="en-US" sz="3200" dirty="0"/>
              <a:t> </a:t>
            </a:r>
            <a:r>
              <a:rPr lang="en-BH" sz="3200" dirty="0"/>
              <a:t>2.0 at regional and national levels.</a:t>
            </a:r>
          </a:p>
        </p:txBody>
      </p:sp>
    </p:spTree>
    <p:extLst>
      <p:ext uri="{BB962C8B-B14F-4D97-AF65-F5344CB8AC3E}">
        <p14:creationId xmlns:p14="http://schemas.microsoft.com/office/powerpoint/2010/main" val="904057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844940B0-5C00-474D-8F72-526322B0E899}"/>
              </a:ext>
            </a:extLst>
          </p:cNvPr>
          <p:cNvSpPr>
            <a:spLocks noGrp="1"/>
          </p:cNvSpPr>
          <p:nvPr>
            <p:ph type="title"/>
          </p:nvPr>
        </p:nvSpPr>
        <p:spPr>
          <a:xfrm>
            <a:off x="573409" y="559477"/>
            <a:ext cx="3765200" cy="5709931"/>
          </a:xfrm>
        </p:spPr>
        <p:txBody>
          <a:bodyPr>
            <a:normAutofit/>
          </a:bodyPr>
          <a:lstStyle/>
          <a:p>
            <a:pPr algn="ctr"/>
            <a:r>
              <a:rPr lang="en-US" b="1" dirty="0"/>
              <a:t>Summary B</a:t>
            </a:r>
            <a:endParaRPr lang="en-BH" b="1" dirty="0"/>
          </a:p>
        </p:txBody>
      </p:sp>
      <p:graphicFrame>
        <p:nvGraphicFramePr>
          <p:cNvPr id="5" name="Content Placeholder 2">
            <a:extLst>
              <a:ext uri="{FF2B5EF4-FFF2-40B4-BE49-F238E27FC236}">
                <a16:creationId xmlns:a16="http://schemas.microsoft.com/office/drawing/2014/main" id="{92075754-BEB3-440D-ACDC-55DD881A8EA0}"/>
              </a:ext>
            </a:extLst>
          </p:cNvPr>
          <p:cNvGraphicFramePr>
            <a:graphicFrameLocks noGrp="1"/>
          </p:cNvGraphicFramePr>
          <p:nvPr>
            <p:ph idx="1"/>
            <p:extLst>
              <p:ext uri="{D42A27DB-BD31-4B8C-83A1-F6EECF244321}">
                <p14:modId xmlns:p14="http://schemas.microsoft.com/office/powerpoint/2010/main" val="1197652765"/>
              </p:ext>
            </p:extLst>
          </p:nvPr>
        </p:nvGraphicFramePr>
        <p:xfrm>
          <a:off x="5478124" y="237744"/>
          <a:ext cx="5906181" cy="6382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2486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pic>
        <p:nvPicPr>
          <p:cNvPr id="7" name="Graphic 6" descr="Questions">
            <a:extLst>
              <a:ext uri="{FF2B5EF4-FFF2-40B4-BE49-F238E27FC236}">
                <a16:creationId xmlns:a16="http://schemas.microsoft.com/office/drawing/2014/main" id="{C4BE1467-89D3-40F3-B5D8-8BACEE3ABC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4017" y="1228185"/>
            <a:ext cx="4414438" cy="4414438"/>
          </a:xfrm>
          <a:prstGeom prst="rect">
            <a:avLst/>
          </a:prstGeom>
        </p:spPr>
      </p:pic>
      <p:sp>
        <p:nvSpPr>
          <p:cNvPr id="3" name="Content Placeholder 2">
            <a:extLst>
              <a:ext uri="{FF2B5EF4-FFF2-40B4-BE49-F238E27FC236}">
                <a16:creationId xmlns:a16="http://schemas.microsoft.com/office/drawing/2014/main" id="{9AC7D326-FBAE-BC46-A64A-D2978AF8D441}"/>
              </a:ext>
            </a:extLst>
          </p:cNvPr>
          <p:cNvSpPr>
            <a:spLocks noGrp="1"/>
          </p:cNvSpPr>
          <p:nvPr>
            <p:ph idx="1"/>
          </p:nvPr>
        </p:nvSpPr>
        <p:spPr>
          <a:xfrm>
            <a:off x="6579450" y="2538919"/>
            <a:ext cx="4957554" cy="3496120"/>
          </a:xfrm>
        </p:spPr>
        <p:txBody>
          <a:bodyPr>
            <a:normAutofit/>
          </a:bodyPr>
          <a:lstStyle/>
          <a:p>
            <a:pPr marL="0" indent="0">
              <a:buNone/>
            </a:pPr>
            <a:r>
              <a:rPr lang="en-BH" sz="4400" b="1"/>
              <a:t>Please ask your questions the floor is open.</a:t>
            </a:r>
          </a:p>
        </p:txBody>
      </p:sp>
    </p:spTree>
    <p:extLst>
      <p:ext uri="{BB962C8B-B14F-4D97-AF65-F5344CB8AC3E}">
        <p14:creationId xmlns:p14="http://schemas.microsoft.com/office/powerpoint/2010/main" val="3139123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l="13187" t="15580" r="12728" b="41830"/>
          <a:stretch/>
        </p:blipFill>
        <p:spPr>
          <a:xfrm>
            <a:off x="-22304" y="0"/>
            <a:ext cx="9032489" cy="6923314"/>
          </a:xfrm>
          <a:prstGeom prst="rect">
            <a:avLst/>
          </a:prstGeom>
        </p:spPr>
      </p:pic>
      <p:sp>
        <p:nvSpPr>
          <p:cNvPr id="21" name="Oval 20"/>
          <p:cNvSpPr/>
          <p:nvPr/>
        </p:nvSpPr>
        <p:spPr>
          <a:xfrm rot="10800000">
            <a:off x="7376894" y="-3256151"/>
            <a:ext cx="12154371" cy="13336858"/>
          </a:xfrm>
          <a:prstGeom prst="ellipse">
            <a:avLst/>
          </a:prstGeom>
          <a:solidFill>
            <a:srgbClr val="0B4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0800000">
            <a:off x="7639664" y="-3345362"/>
            <a:ext cx="12006293" cy="133368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p:cNvSpPr txBox="1">
            <a:spLocks/>
          </p:cNvSpPr>
          <p:nvPr/>
        </p:nvSpPr>
        <p:spPr>
          <a:xfrm>
            <a:off x="825204" y="1716522"/>
            <a:ext cx="6236239" cy="447730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5000" b="1" dirty="0">
              <a:solidFill>
                <a:srgbClr val="127693"/>
              </a:solidFill>
              <a:latin typeface="Optima" charset="0"/>
              <a:ea typeface="Optima" charset="0"/>
              <a:cs typeface="Optima" charset="0"/>
            </a:endParaRPr>
          </a:p>
        </p:txBody>
      </p:sp>
      <p:sp>
        <p:nvSpPr>
          <p:cNvPr id="24" name="TextBox 23"/>
          <p:cNvSpPr txBox="1"/>
          <p:nvPr/>
        </p:nvSpPr>
        <p:spPr>
          <a:xfrm>
            <a:off x="8325511" y="1009763"/>
            <a:ext cx="3704208" cy="3139321"/>
          </a:xfrm>
          <a:prstGeom prst="rect">
            <a:avLst/>
          </a:prstGeom>
          <a:noFill/>
        </p:spPr>
        <p:txBody>
          <a:bodyPr wrap="square" rtlCol="0">
            <a:spAutoFit/>
          </a:bodyPr>
          <a:lstStyle/>
          <a:p>
            <a:r>
              <a:rPr lang="en-US" sz="3300" dirty="0">
                <a:solidFill>
                  <a:srgbClr val="0B4F63"/>
                </a:solidFill>
                <a:latin typeface="Georgia" charset="0"/>
                <a:ea typeface="Georgia" charset="0"/>
                <a:cs typeface="Georgia" charset="0"/>
              </a:rPr>
              <a:t>Thank you</a:t>
            </a:r>
          </a:p>
          <a:p>
            <a:r>
              <a:rPr lang="en-US" sz="3300" dirty="0" err="1">
                <a:solidFill>
                  <a:srgbClr val="0B4F63"/>
                </a:solidFill>
                <a:latin typeface="Georgia" charset="0"/>
                <a:ea typeface="Georgia" charset="0"/>
                <a:cs typeface="Georgia" charset="0"/>
              </a:rPr>
              <a:t>Terima</a:t>
            </a:r>
            <a:r>
              <a:rPr lang="en-US" sz="3300" dirty="0">
                <a:solidFill>
                  <a:srgbClr val="0B4F63"/>
                </a:solidFill>
                <a:latin typeface="Georgia" charset="0"/>
                <a:ea typeface="Georgia" charset="0"/>
                <a:cs typeface="Georgia" charset="0"/>
              </a:rPr>
              <a:t> </a:t>
            </a:r>
            <a:r>
              <a:rPr lang="en-US" sz="3300" dirty="0" err="1">
                <a:solidFill>
                  <a:srgbClr val="0B4F63"/>
                </a:solidFill>
                <a:latin typeface="Georgia" charset="0"/>
                <a:ea typeface="Georgia" charset="0"/>
                <a:cs typeface="Georgia" charset="0"/>
              </a:rPr>
              <a:t>kasih</a:t>
            </a:r>
            <a:br>
              <a:rPr lang="en-US" sz="3300" dirty="0">
                <a:solidFill>
                  <a:srgbClr val="0B4F63"/>
                </a:solidFill>
                <a:latin typeface="Georgia" charset="0"/>
                <a:ea typeface="Georgia" charset="0"/>
                <a:cs typeface="Georgia" charset="0"/>
              </a:rPr>
            </a:br>
            <a:r>
              <a:rPr lang="en-US" sz="3300" dirty="0" err="1">
                <a:solidFill>
                  <a:srgbClr val="0B4F63"/>
                </a:solidFill>
                <a:latin typeface="Georgia" charset="0"/>
                <a:ea typeface="Georgia" charset="0"/>
                <a:cs typeface="Georgia" charset="0"/>
              </a:rPr>
              <a:t>Maraming</a:t>
            </a:r>
            <a:r>
              <a:rPr lang="en-US" sz="3300" dirty="0">
                <a:solidFill>
                  <a:srgbClr val="0B4F63"/>
                </a:solidFill>
                <a:latin typeface="Georgia" charset="0"/>
                <a:ea typeface="Georgia" charset="0"/>
                <a:cs typeface="Georgia" charset="0"/>
              </a:rPr>
              <a:t> </a:t>
            </a:r>
            <a:r>
              <a:rPr lang="en-US" sz="3300" dirty="0" err="1">
                <a:solidFill>
                  <a:srgbClr val="0B4F63"/>
                </a:solidFill>
                <a:latin typeface="Georgia" charset="0"/>
                <a:ea typeface="Georgia" charset="0"/>
                <a:cs typeface="Georgia" charset="0"/>
              </a:rPr>
              <a:t>salamat</a:t>
            </a:r>
            <a:r>
              <a:rPr lang="en-US" sz="3300" dirty="0">
                <a:solidFill>
                  <a:srgbClr val="0B4F63"/>
                </a:solidFill>
                <a:latin typeface="Georgia" charset="0"/>
                <a:ea typeface="Georgia" charset="0"/>
                <a:cs typeface="Georgia" charset="0"/>
              </a:rPr>
              <a:t> </a:t>
            </a:r>
          </a:p>
          <a:p>
            <a:r>
              <a:rPr lang="en-US" sz="3300" dirty="0">
                <a:solidFill>
                  <a:srgbClr val="0B4F63"/>
                </a:solidFill>
                <a:latin typeface="Georgia" charset="0"/>
                <a:ea typeface="Georgia" charset="0"/>
                <a:cs typeface="Georgia" charset="0"/>
              </a:rPr>
              <a:t>Tank </a:t>
            </a:r>
            <a:r>
              <a:rPr lang="en-US" sz="3300" dirty="0" err="1">
                <a:solidFill>
                  <a:srgbClr val="0B4F63"/>
                </a:solidFill>
                <a:latin typeface="Georgia" charset="0"/>
                <a:ea typeface="Georgia" charset="0"/>
                <a:cs typeface="Georgia" charset="0"/>
              </a:rPr>
              <a:t>iu</a:t>
            </a:r>
            <a:endParaRPr lang="en-US" sz="3300" dirty="0">
              <a:solidFill>
                <a:srgbClr val="0B4F63"/>
              </a:solidFill>
              <a:latin typeface="Georgia" charset="0"/>
              <a:ea typeface="Georgia" charset="0"/>
              <a:cs typeface="Georgia" charset="0"/>
            </a:endParaRPr>
          </a:p>
          <a:p>
            <a:r>
              <a:rPr lang="en-US" sz="3300" dirty="0" err="1">
                <a:solidFill>
                  <a:srgbClr val="0B4F63"/>
                </a:solidFill>
                <a:latin typeface="Georgia" charset="0"/>
                <a:ea typeface="Georgia" charset="0"/>
                <a:cs typeface="Georgia" charset="0"/>
              </a:rPr>
              <a:t>Tagio</a:t>
            </a:r>
            <a:r>
              <a:rPr lang="en-US" sz="3300" dirty="0">
                <a:solidFill>
                  <a:srgbClr val="0B4F63"/>
                </a:solidFill>
                <a:latin typeface="Georgia" charset="0"/>
                <a:ea typeface="Georgia" charset="0"/>
                <a:cs typeface="Georgia" charset="0"/>
              </a:rPr>
              <a:t> </a:t>
            </a:r>
            <a:r>
              <a:rPr lang="en-US" sz="3300" dirty="0" err="1">
                <a:solidFill>
                  <a:srgbClr val="0B4F63"/>
                </a:solidFill>
                <a:latin typeface="Georgia" charset="0"/>
                <a:ea typeface="Georgia" charset="0"/>
                <a:cs typeface="Georgia" charset="0"/>
              </a:rPr>
              <a:t>tumas</a:t>
            </a:r>
            <a:endParaRPr lang="en-US" sz="3300" dirty="0">
              <a:solidFill>
                <a:srgbClr val="0B4F63"/>
              </a:solidFill>
              <a:latin typeface="Georgia" charset="0"/>
              <a:ea typeface="Georgia" charset="0"/>
              <a:cs typeface="Georgia" charset="0"/>
            </a:endParaRPr>
          </a:p>
          <a:p>
            <a:r>
              <a:rPr lang="en-US" sz="3300" dirty="0">
                <a:solidFill>
                  <a:srgbClr val="0B4F63"/>
                </a:solidFill>
                <a:latin typeface="Georgia" charset="0"/>
                <a:ea typeface="Georgia" charset="0"/>
                <a:cs typeface="Georgia" charset="0"/>
              </a:rPr>
              <a:t>Obrigado</a:t>
            </a: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5511" y="4844447"/>
            <a:ext cx="3704208" cy="1102112"/>
          </a:xfrm>
          <a:prstGeom prst="rect">
            <a:avLst/>
          </a:prstGeom>
        </p:spPr>
      </p:pic>
      <p:sp>
        <p:nvSpPr>
          <p:cNvPr id="26" name="TextBox 25"/>
          <p:cNvSpPr txBox="1"/>
          <p:nvPr/>
        </p:nvSpPr>
        <p:spPr>
          <a:xfrm>
            <a:off x="0" y="6614557"/>
            <a:ext cx="6529387" cy="276999"/>
          </a:xfrm>
          <a:prstGeom prst="rect">
            <a:avLst/>
          </a:prstGeom>
          <a:noFill/>
        </p:spPr>
        <p:txBody>
          <a:bodyPr wrap="square" rtlCol="0">
            <a:spAutoFit/>
          </a:bodyPr>
          <a:lstStyle/>
          <a:p>
            <a:r>
              <a:rPr lang="en-US" sz="1200" dirty="0">
                <a:solidFill>
                  <a:schemeClr val="bg1"/>
                </a:solidFill>
                <a:latin typeface="Optima" charset="0"/>
                <a:ea typeface="Optima" charset="0"/>
                <a:cs typeface="Optima" charset="0"/>
              </a:rPr>
              <a:t>Photos by </a:t>
            </a:r>
            <a:r>
              <a:rPr lang="en-US" sz="1200" dirty="0" err="1">
                <a:solidFill>
                  <a:schemeClr val="bg1"/>
                </a:solidFill>
                <a:latin typeface="Optima" charset="0"/>
                <a:ea typeface="Optima" charset="0"/>
                <a:cs typeface="Optima" charset="0"/>
              </a:rPr>
              <a:t>Rumanti</a:t>
            </a:r>
            <a:r>
              <a:rPr lang="en-US" sz="1200" dirty="0">
                <a:solidFill>
                  <a:schemeClr val="bg1"/>
                </a:solidFill>
                <a:latin typeface="Optima" charset="0"/>
                <a:ea typeface="Optima" charset="0"/>
                <a:cs typeface="Optima" charset="0"/>
              </a:rPr>
              <a:t> </a:t>
            </a:r>
            <a:r>
              <a:rPr lang="en-US" sz="1200" dirty="0" err="1">
                <a:solidFill>
                  <a:schemeClr val="bg1"/>
                </a:solidFill>
                <a:latin typeface="Optima" charset="0"/>
                <a:ea typeface="Optima" charset="0"/>
                <a:cs typeface="Optima" charset="0"/>
              </a:rPr>
              <a:t>Wasturini</a:t>
            </a:r>
            <a:r>
              <a:rPr lang="en-US" sz="1200" dirty="0">
                <a:solidFill>
                  <a:schemeClr val="bg1"/>
                </a:solidFill>
                <a:latin typeface="Optima" charset="0"/>
                <a:ea typeface="Optima" charset="0"/>
                <a:cs typeface="Optima" charset="0"/>
              </a:rPr>
              <a:t> &amp; </a:t>
            </a:r>
            <a:r>
              <a:rPr lang="en-US" sz="1200" dirty="0" err="1">
                <a:solidFill>
                  <a:schemeClr val="bg1"/>
                </a:solidFill>
                <a:latin typeface="Optima" charset="0"/>
                <a:ea typeface="Optima" charset="0"/>
                <a:cs typeface="Optima" charset="0"/>
              </a:rPr>
              <a:t>Ayodya</a:t>
            </a:r>
            <a:r>
              <a:rPr lang="en-US" sz="1200" dirty="0">
                <a:solidFill>
                  <a:schemeClr val="bg1"/>
                </a:solidFill>
                <a:latin typeface="Optima" charset="0"/>
                <a:ea typeface="Optima" charset="0"/>
                <a:cs typeface="Optima" charset="0"/>
              </a:rPr>
              <a:t> </a:t>
            </a:r>
            <a:r>
              <a:rPr lang="en-US" sz="1200" dirty="0" err="1">
                <a:solidFill>
                  <a:schemeClr val="bg1"/>
                </a:solidFill>
                <a:latin typeface="Optima" charset="0"/>
                <a:ea typeface="Optima" charset="0"/>
                <a:cs typeface="Optima" charset="0"/>
              </a:rPr>
              <a:t>Satryo</a:t>
            </a:r>
            <a:r>
              <a:rPr lang="en-US" sz="1200" dirty="0">
                <a:solidFill>
                  <a:schemeClr val="bg1"/>
                </a:solidFill>
                <a:latin typeface="Optima" charset="0"/>
                <a:ea typeface="Optima" charset="0"/>
                <a:cs typeface="Optima" charset="0"/>
              </a:rPr>
              <a:t> </a:t>
            </a:r>
            <a:r>
              <a:rPr lang="en-US" sz="1200" dirty="0" err="1">
                <a:solidFill>
                  <a:schemeClr val="bg1"/>
                </a:solidFill>
                <a:latin typeface="Optima" charset="0"/>
                <a:ea typeface="Optima" charset="0"/>
                <a:cs typeface="Optima" charset="0"/>
              </a:rPr>
              <a:t>Anggorodjati</a:t>
            </a:r>
            <a:endParaRPr lang="en-US" sz="1200" dirty="0">
              <a:solidFill>
                <a:schemeClr val="bg1"/>
              </a:solidFill>
              <a:latin typeface="Optima" charset="0"/>
              <a:ea typeface="Optima" charset="0"/>
              <a:cs typeface="Optima" charset="0"/>
            </a:endParaRPr>
          </a:p>
        </p:txBody>
      </p:sp>
    </p:spTree>
    <p:extLst>
      <p:ext uri="{BB962C8B-B14F-4D97-AF65-F5344CB8AC3E}">
        <p14:creationId xmlns:p14="http://schemas.microsoft.com/office/powerpoint/2010/main" val="4266607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E9B969E-CD96-4162-BA90-449BBDA95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3162"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6B6401A4-FEE5-4976-857C-1FD0CDB2E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162"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7AF1DF-6993-45FB-92A5-C36B1A680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5029" cy="6858000"/>
          </a:xfrm>
          <a:prstGeom prst="rect">
            <a:avLst/>
          </a:prstGeom>
          <a:blipFill dpi="0" rotWithShape="1">
            <a:blip r:embed="rId2">
              <a:alphaModFix amt="6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Content Placeholder 7">
            <a:extLst>
              <a:ext uri="{FF2B5EF4-FFF2-40B4-BE49-F238E27FC236}">
                <a16:creationId xmlns:a16="http://schemas.microsoft.com/office/drawing/2014/main" id="{C14F5064-1860-4A0A-B9A5-EFF92932BAEF}"/>
              </a:ext>
            </a:extLst>
          </p:cNvPr>
          <p:cNvSpPr>
            <a:spLocks noGrp="1"/>
          </p:cNvSpPr>
          <p:nvPr>
            <p:ph idx="1"/>
          </p:nvPr>
        </p:nvSpPr>
        <p:spPr>
          <a:xfrm>
            <a:off x="384313" y="2184036"/>
            <a:ext cx="3485322" cy="3869634"/>
          </a:xfrm>
        </p:spPr>
        <p:txBody>
          <a:bodyPr>
            <a:normAutofit/>
          </a:bodyPr>
          <a:lstStyle/>
          <a:p>
            <a:pPr marL="0" indent="0">
              <a:buNone/>
            </a:pPr>
            <a:endParaRPr lang="en-BH" sz="4800" b="1">
              <a:solidFill>
                <a:srgbClr val="FFFFFF"/>
              </a:solidFill>
            </a:endParaRPr>
          </a:p>
          <a:p>
            <a:pPr marL="0" indent="0">
              <a:buNone/>
            </a:pPr>
            <a:r>
              <a:rPr lang="en-BH" sz="4800" b="1">
                <a:solidFill>
                  <a:srgbClr val="FFFFFF"/>
                </a:solidFill>
              </a:rPr>
              <a:t>M&amp;E Plan</a:t>
            </a:r>
            <a:endParaRPr lang="en-US" sz="4800" b="1">
              <a:solidFill>
                <a:srgbClr val="FFFFFF"/>
              </a:solidFill>
            </a:endParaRPr>
          </a:p>
        </p:txBody>
      </p:sp>
      <p:pic>
        <p:nvPicPr>
          <p:cNvPr id="12" name="Graphic 11" descr="Daily calendar">
            <a:extLst>
              <a:ext uri="{FF2B5EF4-FFF2-40B4-BE49-F238E27FC236}">
                <a16:creationId xmlns:a16="http://schemas.microsoft.com/office/drawing/2014/main" id="{A5BB7AC8-F7C1-4A4B-B706-25560BECFF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5999" y="1021475"/>
            <a:ext cx="5113867" cy="5113867"/>
          </a:xfrm>
          <a:prstGeom prst="rect">
            <a:avLst/>
          </a:prstGeom>
        </p:spPr>
      </p:pic>
    </p:spTree>
    <p:extLst>
      <p:ext uri="{BB962C8B-B14F-4D97-AF65-F5344CB8AC3E}">
        <p14:creationId xmlns:p14="http://schemas.microsoft.com/office/powerpoint/2010/main" val="1352239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634727"/>
            <a:ext cx="10058400" cy="1371600"/>
          </a:xfrm>
        </p:spPr>
        <p:txBody>
          <a:bodyPr>
            <a:normAutofit/>
          </a:bodyPr>
          <a:lstStyle/>
          <a:p>
            <a:pPr algn="ctr"/>
            <a:r>
              <a:rPr lang="en-BH" dirty="0"/>
              <a:t>   </a:t>
            </a:r>
            <a:r>
              <a:rPr lang="en-BH" b="1" dirty="0"/>
              <a:t>Introduction to M&amp;E Plan</a:t>
            </a:r>
          </a:p>
        </p:txBody>
      </p:sp>
      <p:sp>
        <p:nvSpPr>
          <p:cNvPr id="6" name="Content Placeholder 5">
            <a:extLst>
              <a:ext uri="{FF2B5EF4-FFF2-40B4-BE49-F238E27FC236}">
                <a16:creationId xmlns:a16="http://schemas.microsoft.com/office/drawing/2014/main" id="{66865C50-24CB-6A4E-B3B4-33B4E169B802}"/>
              </a:ext>
            </a:extLst>
          </p:cNvPr>
          <p:cNvSpPr>
            <a:spLocks noGrp="1"/>
          </p:cNvSpPr>
          <p:nvPr>
            <p:ph idx="1"/>
          </p:nvPr>
        </p:nvSpPr>
        <p:spPr>
          <a:xfrm>
            <a:off x="1066800" y="2103119"/>
            <a:ext cx="10058400" cy="4257923"/>
          </a:xfrm>
        </p:spPr>
        <p:txBody>
          <a:bodyPr>
            <a:noAutofit/>
          </a:bodyPr>
          <a:lstStyle/>
          <a:p>
            <a:r>
              <a:rPr lang="en-BH" sz="2400" dirty="0"/>
              <a:t>Monitoring and Evaluation</a:t>
            </a:r>
            <a:r>
              <a:rPr lang="en-US" sz="2400" dirty="0"/>
              <a:t> (M&amp;E) </a:t>
            </a:r>
            <a:r>
              <a:rPr lang="en-BH" sz="2400" dirty="0"/>
              <a:t>plan is</a:t>
            </a:r>
            <a:r>
              <a:rPr lang="en-US" sz="2400" dirty="0"/>
              <a:t> a</a:t>
            </a:r>
            <a:r>
              <a:rPr lang="en-BH" sz="2400" dirty="0"/>
              <a:t> tabulated matrix. </a:t>
            </a:r>
            <a:r>
              <a:rPr lang="en-US" sz="2400" dirty="0"/>
              <a:t>C</a:t>
            </a:r>
            <a:r>
              <a:rPr lang="en-BH" sz="2400" dirty="0"/>
              <a:t>olumns </a:t>
            </a:r>
            <a:r>
              <a:rPr lang="en-US" sz="2400" dirty="0"/>
              <a:t>s</a:t>
            </a:r>
            <a:r>
              <a:rPr lang="en-BH" sz="2400" dirty="0"/>
              <a:t>how horizontal logic and rows explain vertical logic. </a:t>
            </a:r>
          </a:p>
          <a:p>
            <a:r>
              <a:rPr lang="en-BH" sz="2400" b="1" dirty="0"/>
              <a:t>Horizontal logic </a:t>
            </a:r>
            <a:r>
              <a:rPr lang="en-BH" sz="2400" dirty="0"/>
              <a:t>is systematic connection of steps to be taken to monitor indicators of outcomes and outputs. That begins with defining means of verification, setting responsibilities for monitoring and ends with estabilishing data reporting and backup.</a:t>
            </a:r>
          </a:p>
          <a:p>
            <a:r>
              <a:rPr lang="en-BH" sz="2400" b="1" dirty="0"/>
              <a:t>Vertical</a:t>
            </a:r>
            <a:r>
              <a:rPr lang="en-US" sz="2400" b="1" dirty="0"/>
              <a:t> logic</a:t>
            </a:r>
            <a:r>
              <a:rPr lang="en-BH" sz="2400" b="1" dirty="0"/>
              <a:t> </a:t>
            </a:r>
            <a:r>
              <a:rPr lang="en-BH" sz="2400" dirty="0"/>
              <a:t>is bottom to top appr</a:t>
            </a:r>
            <a:r>
              <a:rPr lang="en-US" sz="2400" dirty="0" err="1"/>
              <a:t>oa</a:t>
            </a:r>
            <a:r>
              <a:rPr lang="en-BH" sz="2400" dirty="0"/>
              <a:t>ch to explain how a program or project will ach</a:t>
            </a:r>
            <a:r>
              <a:rPr lang="en-US" sz="2400" dirty="0" err="1"/>
              <a:t>ie</a:t>
            </a:r>
            <a:r>
              <a:rPr lang="en-BH" sz="2400" dirty="0"/>
              <a:t>ve ultimate outcome by moving from ach</a:t>
            </a:r>
            <a:r>
              <a:rPr lang="en-US" sz="2400" dirty="0" err="1"/>
              <a:t>ie</a:t>
            </a:r>
            <a:r>
              <a:rPr lang="en-BH" sz="2400" dirty="0"/>
              <a:t>ving outputs.</a:t>
            </a:r>
          </a:p>
        </p:txBody>
      </p:sp>
    </p:spTree>
    <p:extLst>
      <p:ext uri="{BB962C8B-B14F-4D97-AF65-F5344CB8AC3E}">
        <p14:creationId xmlns:p14="http://schemas.microsoft.com/office/powerpoint/2010/main" val="1542505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799" y="426719"/>
            <a:ext cx="10058400" cy="576606"/>
          </a:xfrm>
        </p:spPr>
        <p:txBody>
          <a:bodyPr>
            <a:normAutofit fontScale="90000"/>
          </a:bodyPr>
          <a:lstStyle/>
          <a:p>
            <a:pPr algn="ctr"/>
            <a:r>
              <a:rPr lang="en-BH" b="1" dirty="0"/>
              <a:t>   </a:t>
            </a:r>
            <a:r>
              <a:rPr lang="en-US" b="1" dirty="0"/>
              <a:t>Example of  M&amp;E Plan matrix</a:t>
            </a:r>
            <a:endParaRPr lang="en-BH" b="1" dirty="0"/>
          </a:p>
        </p:txBody>
      </p:sp>
      <p:graphicFrame>
        <p:nvGraphicFramePr>
          <p:cNvPr id="3" name="Content Placeholder 2">
            <a:extLst>
              <a:ext uri="{FF2B5EF4-FFF2-40B4-BE49-F238E27FC236}">
                <a16:creationId xmlns:a16="http://schemas.microsoft.com/office/drawing/2014/main" id="{FB0C1027-9DAD-DC40-B744-4AF143C4D857}"/>
              </a:ext>
            </a:extLst>
          </p:cNvPr>
          <p:cNvGraphicFramePr>
            <a:graphicFrameLocks noGrp="1"/>
          </p:cNvGraphicFramePr>
          <p:nvPr>
            <p:ph idx="1"/>
            <p:extLst>
              <p:ext uri="{D42A27DB-BD31-4B8C-83A1-F6EECF244321}">
                <p14:modId xmlns:p14="http://schemas.microsoft.com/office/powerpoint/2010/main" val="4196316987"/>
              </p:ext>
            </p:extLst>
          </p:nvPr>
        </p:nvGraphicFramePr>
        <p:xfrm>
          <a:off x="123825" y="1003325"/>
          <a:ext cx="11925299" cy="5212080"/>
        </p:xfrm>
        <a:graphic>
          <a:graphicData uri="http://schemas.openxmlformats.org/drawingml/2006/table">
            <a:tbl>
              <a:tblPr firstRow="1" bandRow="1">
                <a:tableStyleId>{5C22544A-7EE6-4342-B048-85BDC9FD1C3A}</a:tableStyleId>
              </a:tblPr>
              <a:tblGrid>
                <a:gridCol w="1150145">
                  <a:extLst>
                    <a:ext uri="{9D8B030D-6E8A-4147-A177-3AD203B41FA5}">
                      <a16:colId xmlns:a16="http://schemas.microsoft.com/office/drawing/2014/main" val="1379785245"/>
                    </a:ext>
                  </a:extLst>
                </a:gridCol>
                <a:gridCol w="1150145">
                  <a:extLst>
                    <a:ext uri="{9D8B030D-6E8A-4147-A177-3AD203B41FA5}">
                      <a16:colId xmlns:a16="http://schemas.microsoft.com/office/drawing/2014/main" val="1206371836"/>
                    </a:ext>
                  </a:extLst>
                </a:gridCol>
                <a:gridCol w="1150145">
                  <a:extLst>
                    <a:ext uri="{9D8B030D-6E8A-4147-A177-3AD203B41FA5}">
                      <a16:colId xmlns:a16="http://schemas.microsoft.com/office/drawing/2014/main" val="1059507722"/>
                    </a:ext>
                  </a:extLst>
                </a:gridCol>
                <a:gridCol w="762361">
                  <a:extLst>
                    <a:ext uri="{9D8B030D-6E8A-4147-A177-3AD203B41FA5}">
                      <a16:colId xmlns:a16="http://schemas.microsoft.com/office/drawing/2014/main" val="273249033"/>
                    </a:ext>
                  </a:extLst>
                </a:gridCol>
                <a:gridCol w="911654">
                  <a:extLst>
                    <a:ext uri="{9D8B030D-6E8A-4147-A177-3AD203B41FA5}">
                      <a16:colId xmlns:a16="http://schemas.microsoft.com/office/drawing/2014/main" val="3573225982"/>
                    </a:ext>
                  </a:extLst>
                </a:gridCol>
                <a:gridCol w="865705">
                  <a:extLst>
                    <a:ext uri="{9D8B030D-6E8A-4147-A177-3AD203B41FA5}">
                      <a16:colId xmlns:a16="http://schemas.microsoft.com/office/drawing/2014/main" val="2692894815"/>
                    </a:ext>
                  </a:extLst>
                </a:gridCol>
                <a:gridCol w="1733089">
                  <a:extLst>
                    <a:ext uri="{9D8B030D-6E8A-4147-A177-3AD203B41FA5}">
                      <a16:colId xmlns:a16="http://schemas.microsoft.com/office/drawing/2014/main" val="3963452272"/>
                    </a:ext>
                  </a:extLst>
                </a:gridCol>
                <a:gridCol w="1513014">
                  <a:extLst>
                    <a:ext uri="{9D8B030D-6E8A-4147-A177-3AD203B41FA5}">
                      <a16:colId xmlns:a16="http://schemas.microsoft.com/office/drawing/2014/main" val="1623725157"/>
                    </a:ext>
                  </a:extLst>
                </a:gridCol>
                <a:gridCol w="1279185">
                  <a:extLst>
                    <a:ext uri="{9D8B030D-6E8A-4147-A177-3AD203B41FA5}">
                      <a16:colId xmlns:a16="http://schemas.microsoft.com/office/drawing/2014/main" val="1243838113"/>
                    </a:ext>
                  </a:extLst>
                </a:gridCol>
                <a:gridCol w="1409856">
                  <a:extLst>
                    <a:ext uri="{9D8B030D-6E8A-4147-A177-3AD203B41FA5}">
                      <a16:colId xmlns:a16="http://schemas.microsoft.com/office/drawing/2014/main" val="1086037635"/>
                    </a:ext>
                  </a:extLst>
                </a:gridCol>
              </a:tblGrid>
              <a:tr h="370840">
                <a:tc>
                  <a:txBody>
                    <a:bodyPr/>
                    <a:lstStyle/>
                    <a:p>
                      <a:r>
                        <a:rPr lang="en-BH" dirty="0"/>
                        <a:t>Outcome/ Output</a:t>
                      </a:r>
                    </a:p>
                  </a:txBody>
                  <a:tcPr/>
                </a:tc>
                <a:tc>
                  <a:txBody>
                    <a:bodyPr/>
                    <a:lstStyle/>
                    <a:p>
                      <a:r>
                        <a:rPr lang="en-BH" dirty="0"/>
                        <a:t>Indicators</a:t>
                      </a:r>
                    </a:p>
                  </a:txBody>
                  <a:tcPr/>
                </a:tc>
                <a:tc>
                  <a:txBody>
                    <a:bodyPr/>
                    <a:lstStyle/>
                    <a:p>
                      <a:r>
                        <a:rPr lang="en-BH" dirty="0"/>
                        <a:t>MoVs</a:t>
                      </a:r>
                    </a:p>
                  </a:txBody>
                  <a:tcPr/>
                </a:tc>
                <a:tc>
                  <a:txBody>
                    <a:bodyPr/>
                    <a:lstStyle/>
                    <a:p>
                      <a:r>
                        <a:rPr lang="en-BH" dirty="0"/>
                        <a:t>Baseline</a:t>
                      </a:r>
                    </a:p>
                  </a:txBody>
                  <a:tcPr/>
                </a:tc>
                <a:tc>
                  <a:txBody>
                    <a:bodyPr/>
                    <a:lstStyle/>
                    <a:p>
                      <a:r>
                        <a:rPr lang="en-BH" dirty="0"/>
                        <a:t>Target</a:t>
                      </a:r>
                    </a:p>
                  </a:txBody>
                  <a:tcPr/>
                </a:tc>
                <a:tc>
                  <a:txBody>
                    <a:bodyPr/>
                    <a:lstStyle/>
                    <a:p>
                      <a:r>
                        <a:rPr lang="en-BH" dirty="0"/>
                        <a:t>Frequency</a:t>
                      </a:r>
                    </a:p>
                  </a:txBody>
                  <a:tcPr/>
                </a:tc>
                <a:tc>
                  <a:txBody>
                    <a:bodyPr/>
                    <a:lstStyle/>
                    <a:p>
                      <a:r>
                        <a:rPr lang="en-BH" dirty="0"/>
                        <a:t>Approaches and tasks</a:t>
                      </a:r>
                    </a:p>
                  </a:txBody>
                  <a:tcPr/>
                </a:tc>
                <a:tc>
                  <a:txBody>
                    <a:bodyPr/>
                    <a:lstStyle/>
                    <a:p>
                      <a:r>
                        <a:rPr lang="en-BH" dirty="0"/>
                        <a:t>Person responsible</a:t>
                      </a:r>
                    </a:p>
                  </a:txBody>
                  <a:tcPr/>
                </a:tc>
                <a:tc>
                  <a:txBody>
                    <a:bodyPr/>
                    <a:lstStyle/>
                    <a:p>
                      <a:r>
                        <a:rPr lang="en-BH" dirty="0"/>
                        <a:t>Information sharing</a:t>
                      </a:r>
                    </a:p>
                  </a:txBody>
                  <a:tcPr/>
                </a:tc>
                <a:tc>
                  <a:txBody>
                    <a:bodyPr/>
                    <a:lstStyle/>
                    <a:p>
                      <a:r>
                        <a:rPr lang="en-BH" dirty="0"/>
                        <a:t>Data storage</a:t>
                      </a:r>
                    </a:p>
                  </a:txBody>
                  <a:tcPr/>
                </a:tc>
                <a:extLst>
                  <a:ext uri="{0D108BD9-81ED-4DB2-BD59-A6C34878D82A}">
                    <a16:rowId xmlns:a16="http://schemas.microsoft.com/office/drawing/2014/main" val="83144687"/>
                  </a:ext>
                </a:extLst>
              </a:tr>
              <a:tr h="370840">
                <a:tc>
                  <a:txBody>
                    <a:bodyPr/>
                    <a:lstStyle/>
                    <a:p>
                      <a:r>
                        <a:rPr lang="en-BH" dirty="0"/>
                        <a:t>Gender inclusion in projects is ensured by 2025.</a:t>
                      </a:r>
                    </a:p>
                  </a:txBody>
                  <a:tcPr/>
                </a:tc>
                <a:tc>
                  <a:txBody>
                    <a:bodyPr/>
                    <a:lstStyle/>
                    <a:p>
                      <a:r>
                        <a:rPr lang="en-BH" dirty="0"/>
                        <a:t># of projects showing gender inclusion by 2025.</a:t>
                      </a:r>
                    </a:p>
                  </a:txBody>
                  <a:tcPr/>
                </a:tc>
                <a:tc>
                  <a:txBody>
                    <a:bodyPr/>
                    <a:lstStyle/>
                    <a:p>
                      <a:r>
                        <a:rPr lang="en-BH" dirty="0"/>
                        <a:t>Project documents.</a:t>
                      </a:r>
                    </a:p>
                  </a:txBody>
                  <a:tcPr/>
                </a:tc>
                <a:tc>
                  <a:txBody>
                    <a:bodyPr/>
                    <a:lstStyle/>
                    <a:p>
                      <a:r>
                        <a:rPr lang="en-BH" dirty="0"/>
                        <a:t>0</a:t>
                      </a:r>
                    </a:p>
                  </a:txBody>
                  <a:tcPr/>
                </a:tc>
                <a:tc>
                  <a:txBody>
                    <a:bodyPr/>
                    <a:lstStyle/>
                    <a:p>
                      <a:r>
                        <a:rPr lang="en-BH" dirty="0"/>
                        <a:t>4</a:t>
                      </a:r>
                    </a:p>
                  </a:txBody>
                  <a:tcPr/>
                </a:tc>
                <a:tc>
                  <a:txBody>
                    <a:bodyPr/>
                    <a:lstStyle/>
                    <a:p>
                      <a:r>
                        <a:rPr lang="en-BH" dirty="0"/>
                        <a:t>Annual</a:t>
                      </a:r>
                    </a:p>
                  </a:txBody>
                  <a:tcPr/>
                </a:tc>
                <a:tc>
                  <a:txBody>
                    <a:bodyPr/>
                    <a:lstStyle/>
                    <a:p>
                      <a:r>
                        <a:rPr lang="en-BH" sz="1400" dirty="0"/>
                        <a:t>Geder inclusion data would be collected during review of project documents.</a:t>
                      </a:r>
                    </a:p>
                  </a:txBody>
                  <a:tcPr/>
                </a:tc>
                <a:tc>
                  <a:txBody>
                    <a:bodyPr/>
                    <a:lstStyle/>
                    <a:p>
                      <a:r>
                        <a:rPr lang="en-BH" dirty="0"/>
                        <a:t>Head of organization, program manager and M&amp;E person.</a:t>
                      </a:r>
                    </a:p>
                  </a:txBody>
                  <a:tcPr/>
                </a:tc>
                <a:tc>
                  <a:txBody>
                    <a:bodyPr/>
                    <a:lstStyle/>
                    <a:p>
                      <a:r>
                        <a:rPr lang="en-BH" dirty="0"/>
                        <a:t>Program manager to share project documents.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H" dirty="0"/>
                        <a:t>Organization’s web page and M&amp;E office.</a:t>
                      </a:r>
                    </a:p>
                    <a:p>
                      <a:endParaRPr lang="en-BH" dirty="0"/>
                    </a:p>
                  </a:txBody>
                  <a:tcPr/>
                </a:tc>
                <a:extLst>
                  <a:ext uri="{0D108BD9-81ED-4DB2-BD59-A6C34878D82A}">
                    <a16:rowId xmlns:a16="http://schemas.microsoft.com/office/drawing/2014/main" val="483654840"/>
                  </a:ext>
                </a:extLst>
              </a:tr>
              <a:tr h="370840">
                <a:tc>
                  <a:txBody>
                    <a:bodyPr/>
                    <a:lstStyle/>
                    <a:p>
                      <a:r>
                        <a:rPr lang="en-BH" dirty="0"/>
                        <a:t>Gender policy for organization is developed by 2024.</a:t>
                      </a:r>
                    </a:p>
                  </a:txBody>
                  <a:tcPr/>
                </a:tc>
                <a:tc>
                  <a:txBody>
                    <a:bodyPr/>
                    <a:lstStyle/>
                    <a:p>
                      <a:r>
                        <a:rPr lang="en-BH" dirty="0"/>
                        <a:t># of gender policies are developed by 2024.</a:t>
                      </a:r>
                    </a:p>
                  </a:txBody>
                  <a:tcPr/>
                </a:tc>
                <a:tc>
                  <a:txBody>
                    <a:bodyPr/>
                    <a:lstStyle/>
                    <a:p>
                      <a:r>
                        <a:rPr lang="en-BH" dirty="0"/>
                        <a:t>Policy documents.</a:t>
                      </a:r>
                    </a:p>
                  </a:txBody>
                  <a:tcPr/>
                </a:tc>
                <a:tc>
                  <a:txBody>
                    <a:bodyPr/>
                    <a:lstStyle/>
                    <a:p>
                      <a:r>
                        <a:rPr lang="en-BH" dirty="0"/>
                        <a:t>0</a:t>
                      </a:r>
                    </a:p>
                  </a:txBody>
                  <a:tcPr/>
                </a:tc>
                <a:tc>
                  <a:txBody>
                    <a:bodyPr/>
                    <a:lstStyle/>
                    <a:p>
                      <a:r>
                        <a:rPr lang="en-BH" dirty="0"/>
                        <a:t>1</a:t>
                      </a:r>
                    </a:p>
                  </a:txBody>
                  <a:tcPr/>
                </a:tc>
                <a:tc>
                  <a:txBody>
                    <a:bodyPr/>
                    <a:lstStyle/>
                    <a:p>
                      <a:r>
                        <a:rPr lang="en-BH" sz="1600" dirty="0"/>
                        <a:t>Once in year 1 and subject to webinar.</a:t>
                      </a:r>
                    </a:p>
                  </a:txBody>
                  <a:tcPr/>
                </a:tc>
                <a:tc>
                  <a:txBody>
                    <a:bodyPr/>
                    <a:lstStyle/>
                    <a:p>
                      <a:r>
                        <a:rPr lang="en-BH" sz="1400" dirty="0"/>
                        <a:t>Data regarding gender policy would be collected from annual report, progress report and policy rollout webinar.</a:t>
                      </a:r>
                    </a:p>
                  </a:txBody>
                  <a:tcPr/>
                </a:tc>
                <a:tc>
                  <a:txBody>
                    <a:bodyPr/>
                    <a:lstStyle/>
                    <a:p>
                      <a:r>
                        <a:rPr lang="en-BH" dirty="0"/>
                        <a:t>Head of organization, program manager and M&amp;E person.</a:t>
                      </a:r>
                    </a:p>
                  </a:txBody>
                  <a:tcPr/>
                </a:tc>
                <a:tc>
                  <a:txBody>
                    <a:bodyPr/>
                    <a:lstStyle/>
                    <a:p>
                      <a:r>
                        <a:rPr lang="en-BH" dirty="0"/>
                        <a:t>Program manager to share policy document.</a:t>
                      </a:r>
                    </a:p>
                  </a:txBody>
                  <a:tcPr/>
                </a:tc>
                <a:tc>
                  <a:txBody>
                    <a:bodyPr/>
                    <a:lstStyle/>
                    <a:p>
                      <a:r>
                        <a:rPr lang="en-BH" dirty="0"/>
                        <a:t>Organization’s web page and M&amp;E office.</a:t>
                      </a:r>
                    </a:p>
                  </a:txBody>
                  <a:tcPr/>
                </a:tc>
                <a:extLst>
                  <a:ext uri="{0D108BD9-81ED-4DB2-BD59-A6C34878D82A}">
                    <a16:rowId xmlns:a16="http://schemas.microsoft.com/office/drawing/2014/main" val="4081560528"/>
                  </a:ext>
                </a:extLst>
              </a:tr>
            </a:tbl>
          </a:graphicData>
        </a:graphic>
      </p:graphicFrame>
    </p:spTree>
    <p:extLst>
      <p:ext uri="{BB962C8B-B14F-4D97-AF65-F5344CB8AC3E}">
        <p14:creationId xmlns:p14="http://schemas.microsoft.com/office/powerpoint/2010/main" val="98757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642594"/>
            <a:ext cx="10058400" cy="1186206"/>
          </a:xfrm>
        </p:spPr>
        <p:txBody>
          <a:bodyPr>
            <a:normAutofit/>
          </a:bodyPr>
          <a:lstStyle/>
          <a:p>
            <a:pPr algn="ctr"/>
            <a:r>
              <a:rPr lang="en-BH" dirty="0"/>
              <a:t>  </a:t>
            </a:r>
            <a:r>
              <a:rPr lang="en-BH" b="1" dirty="0"/>
              <a:t>Means of Verification</a:t>
            </a:r>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idx="1"/>
          </p:nvPr>
        </p:nvSpPr>
        <p:spPr/>
        <p:txBody>
          <a:bodyPr>
            <a:normAutofit/>
          </a:bodyPr>
          <a:lstStyle/>
          <a:p>
            <a:r>
              <a:rPr lang="en-BH" sz="2400" dirty="0"/>
              <a:t>Means of verification “MOVs” are evidences to prove status of set indicators. </a:t>
            </a:r>
            <a:endParaRPr lang="en-US" sz="2400" dirty="0"/>
          </a:p>
          <a:p>
            <a:r>
              <a:rPr lang="en-BH" sz="2400" dirty="0"/>
              <a:t>For example; output indicator above discusses, gender policy. </a:t>
            </a:r>
          </a:p>
          <a:p>
            <a:r>
              <a:rPr lang="en-BH" sz="2400" dirty="0"/>
              <a:t>Means to verify this indicator could be, policy doc</a:t>
            </a:r>
            <a:r>
              <a:rPr lang="en-US" sz="2400" dirty="0"/>
              <a:t>u</a:t>
            </a:r>
            <a:r>
              <a:rPr lang="en-BH" sz="2400" dirty="0"/>
              <a:t>ment</a:t>
            </a:r>
            <a:r>
              <a:rPr lang="en-US" sz="2400" dirty="0"/>
              <a:t>s.</a:t>
            </a:r>
            <a:endParaRPr lang="en-BH" sz="2400" dirty="0"/>
          </a:p>
        </p:txBody>
      </p:sp>
    </p:spTree>
    <p:extLst>
      <p:ext uri="{BB962C8B-B14F-4D97-AF65-F5344CB8AC3E}">
        <p14:creationId xmlns:p14="http://schemas.microsoft.com/office/powerpoint/2010/main" val="1689408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642594"/>
            <a:ext cx="10058400" cy="1186206"/>
          </a:xfrm>
        </p:spPr>
        <p:txBody>
          <a:bodyPr>
            <a:normAutofit/>
          </a:bodyPr>
          <a:lstStyle/>
          <a:p>
            <a:pPr algn="ctr"/>
            <a:r>
              <a:rPr lang="en-BH" dirty="0"/>
              <a:t>  </a:t>
            </a:r>
            <a:r>
              <a:rPr lang="en-BH" b="1" dirty="0"/>
              <a:t>M&amp;E Tools/ Approaches</a:t>
            </a:r>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idx="1"/>
          </p:nvPr>
        </p:nvSpPr>
        <p:spPr/>
        <p:txBody>
          <a:bodyPr>
            <a:normAutofit/>
          </a:bodyPr>
          <a:lstStyle/>
          <a:p>
            <a:r>
              <a:rPr lang="en-BH" sz="2400" dirty="0"/>
              <a:t>Tools of monitoring and evaluations are developed after setting</a:t>
            </a:r>
            <a:r>
              <a:rPr lang="en-US" sz="2400" dirty="0"/>
              <a:t> </a:t>
            </a:r>
            <a:r>
              <a:rPr lang="en-ID" sz="2400" dirty="0"/>
              <a:t>means Of Verification (</a:t>
            </a:r>
            <a:r>
              <a:rPr lang="en-BH" sz="2400" dirty="0"/>
              <a:t>MOVs</a:t>
            </a:r>
            <a:r>
              <a:rPr lang="en-US" sz="2400" dirty="0"/>
              <a:t>)</a:t>
            </a:r>
            <a:r>
              <a:rPr lang="en-BH" sz="2400" dirty="0"/>
              <a:t>. M&amp;E tools/ approches are logically established according to </a:t>
            </a:r>
            <a:r>
              <a:rPr lang="en-US" sz="2400" dirty="0"/>
              <a:t>MOVs</a:t>
            </a:r>
            <a:r>
              <a:rPr lang="en-BH" sz="2400" dirty="0"/>
              <a:t>. This chapter defines how we would be getting data as per MOVs.</a:t>
            </a:r>
          </a:p>
          <a:p>
            <a:r>
              <a:rPr lang="en-BH" sz="2400" dirty="0"/>
              <a:t>For example; MoV is policy document. </a:t>
            </a:r>
            <a:r>
              <a:rPr lang="en-US" sz="2400" dirty="0"/>
              <a:t>B</a:t>
            </a:r>
            <a:r>
              <a:rPr lang="en-BH" sz="2400" dirty="0"/>
              <a:t>ased on that we have to decide our tools/approaches that could cover set MOVs. </a:t>
            </a:r>
          </a:p>
          <a:p>
            <a:r>
              <a:rPr lang="en-BH" sz="2400" dirty="0"/>
              <a:t>In that case tool could be organizations annual report, progress report, policy rollout webinar etc.</a:t>
            </a:r>
          </a:p>
        </p:txBody>
      </p:sp>
    </p:spTree>
    <p:extLst>
      <p:ext uri="{BB962C8B-B14F-4D97-AF65-F5344CB8AC3E}">
        <p14:creationId xmlns:p14="http://schemas.microsoft.com/office/powerpoint/2010/main" val="2788037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642594"/>
            <a:ext cx="10058400" cy="1186206"/>
          </a:xfrm>
        </p:spPr>
        <p:txBody>
          <a:bodyPr>
            <a:normAutofit/>
          </a:bodyPr>
          <a:lstStyle/>
          <a:p>
            <a:pPr algn="ctr"/>
            <a:r>
              <a:rPr lang="en-BH" dirty="0"/>
              <a:t>  </a:t>
            </a:r>
            <a:r>
              <a:rPr lang="en-BH" b="1" dirty="0"/>
              <a:t>Tasks to be performed</a:t>
            </a:r>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idx="1"/>
          </p:nvPr>
        </p:nvSpPr>
        <p:spPr/>
        <p:txBody>
          <a:bodyPr>
            <a:normAutofit/>
          </a:bodyPr>
          <a:lstStyle/>
          <a:p>
            <a:r>
              <a:rPr lang="en-BH" sz="2400" dirty="0"/>
              <a:t>This c</a:t>
            </a:r>
            <a:r>
              <a:rPr lang="en-US" sz="2400" dirty="0"/>
              <a:t>h</a:t>
            </a:r>
            <a:r>
              <a:rPr lang="en-BH" sz="2400" dirty="0"/>
              <a:t>apter is established on tools and approaches. Task to be performed is explaination of how these tools or approaches will be used. </a:t>
            </a:r>
          </a:p>
          <a:p>
            <a:r>
              <a:rPr lang="en-BH" sz="2400" dirty="0"/>
              <a:t>For example; to review annual and progress reports to ensure gender policy development is reflected and to monitor gender policy rollout webinar. </a:t>
            </a:r>
          </a:p>
        </p:txBody>
      </p:sp>
    </p:spTree>
    <p:extLst>
      <p:ext uri="{BB962C8B-B14F-4D97-AF65-F5344CB8AC3E}">
        <p14:creationId xmlns:p14="http://schemas.microsoft.com/office/powerpoint/2010/main" val="1443774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642594"/>
            <a:ext cx="10058400" cy="1186206"/>
          </a:xfrm>
        </p:spPr>
        <p:txBody>
          <a:bodyPr>
            <a:normAutofit/>
          </a:bodyPr>
          <a:lstStyle/>
          <a:p>
            <a:pPr algn="ctr"/>
            <a:r>
              <a:rPr lang="en-BH" dirty="0"/>
              <a:t>  </a:t>
            </a:r>
            <a:r>
              <a:rPr lang="en-BH" b="1" dirty="0"/>
              <a:t>Person</a:t>
            </a:r>
            <a:r>
              <a:rPr lang="en-US" b="1" dirty="0"/>
              <a:t>s</a:t>
            </a:r>
            <a:r>
              <a:rPr lang="en-BH" b="1" dirty="0"/>
              <a:t> </a:t>
            </a:r>
            <a:r>
              <a:rPr lang="en-US" b="1" dirty="0"/>
              <a:t>R</a:t>
            </a:r>
            <a:r>
              <a:rPr lang="en-BH" b="1" dirty="0"/>
              <a:t>esponsible</a:t>
            </a:r>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idx="1"/>
          </p:nvPr>
        </p:nvSpPr>
        <p:spPr/>
        <p:txBody>
          <a:bodyPr>
            <a:normAutofit/>
          </a:bodyPr>
          <a:lstStyle/>
          <a:p>
            <a:r>
              <a:rPr lang="en-BH" sz="2400" dirty="0"/>
              <a:t>This chapter is to specify the names and designations of persons to be involved to perform the tasks.</a:t>
            </a:r>
          </a:p>
          <a:p>
            <a:pPr algn="just"/>
            <a:r>
              <a:rPr lang="en-BH" sz="2400" dirty="0"/>
              <a:t>For example; in case </a:t>
            </a:r>
            <a:r>
              <a:rPr lang="en-US" sz="2400" dirty="0"/>
              <a:t>the </a:t>
            </a:r>
            <a:r>
              <a:rPr lang="en-BH" sz="2400" dirty="0"/>
              <a:t>MOV is policy docu</a:t>
            </a:r>
            <a:r>
              <a:rPr lang="en-US" sz="2400" dirty="0"/>
              <a:t>me</a:t>
            </a:r>
            <a:r>
              <a:rPr lang="en-BH" sz="2400" dirty="0"/>
              <a:t>nt, </a:t>
            </a:r>
            <a:r>
              <a:rPr lang="en-US" sz="2400" dirty="0"/>
              <a:t>then the</a:t>
            </a:r>
            <a:r>
              <a:rPr lang="en-BH" sz="2400" dirty="0"/>
              <a:t> approach is to collect data regarding policy through annual report, progress report, policy roll out webinar etc. </a:t>
            </a:r>
            <a:endParaRPr lang="en-US" sz="2400" dirty="0"/>
          </a:p>
          <a:p>
            <a:pPr algn="just"/>
            <a:r>
              <a:rPr lang="en-BH" sz="2400" dirty="0"/>
              <a:t>Under this chapter</a:t>
            </a:r>
            <a:r>
              <a:rPr lang="en-US" sz="2400" dirty="0"/>
              <a:t>,</a:t>
            </a:r>
            <a:r>
              <a:rPr lang="en-BH" sz="2400" dirty="0"/>
              <a:t> </a:t>
            </a:r>
            <a:r>
              <a:rPr lang="en-US" sz="2400" dirty="0"/>
              <a:t>it </a:t>
            </a:r>
            <a:r>
              <a:rPr lang="en-BH" sz="2400" dirty="0"/>
              <a:t>would </a:t>
            </a:r>
            <a:r>
              <a:rPr lang="en-US" sz="2400" dirty="0"/>
              <a:t>be </a:t>
            </a:r>
            <a:r>
              <a:rPr lang="en-BH" sz="2400" dirty="0"/>
              <a:t>require</a:t>
            </a:r>
            <a:r>
              <a:rPr lang="en-US" sz="2400" dirty="0"/>
              <a:t>d</a:t>
            </a:r>
            <a:r>
              <a:rPr lang="en-BH" sz="2400" dirty="0"/>
              <a:t> to explain who (M&amp;E person) will collect the data regarding development of gender policy from annual report, progress report and policy roll out webinar. </a:t>
            </a:r>
          </a:p>
        </p:txBody>
      </p:sp>
    </p:spTree>
    <p:extLst>
      <p:ext uri="{BB962C8B-B14F-4D97-AF65-F5344CB8AC3E}">
        <p14:creationId xmlns:p14="http://schemas.microsoft.com/office/powerpoint/2010/main" val="35923912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1537</Words>
  <Application>Microsoft Office PowerPoint</Application>
  <PresentationFormat>Widescreen</PresentationFormat>
  <Paragraphs>110</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Century Gothic</vt:lpstr>
      <vt:lpstr>Garamond</vt:lpstr>
      <vt:lpstr>Georgia</vt:lpstr>
      <vt:lpstr>Optima</vt:lpstr>
      <vt:lpstr>Savon</vt:lpstr>
      <vt:lpstr>PowerPoint Presentation</vt:lpstr>
      <vt:lpstr>Background</vt:lpstr>
      <vt:lpstr>PowerPoint Presentation</vt:lpstr>
      <vt:lpstr>   Introduction to M&amp;E Plan</vt:lpstr>
      <vt:lpstr>   Example of  M&amp;E Plan matrix</vt:lpstr>
      <vt:lpstr>  Means of Verification</vt:lpstr>
      <vt:lpstr>  M&amp;E Tools/ Approaches</vt:lpstr>
      <vt:lpstr>  Tasks to be performed</vt:lpstr>
      <vt:lpstr>  Persons Responsible</vt:lpstr>
      <vt:lpstr>  Frequency</vt:lpstr>
      <vt:lpstr>  Data Collection</vt:lpstr>
      <vt:lpstr>Information Sharing</vt:lpstr>
      <vt:lpstr>  Data Backup</vt:lpstr>
      <vt:lpstr>Summary A</vt:lpstr>
      <vt:lpstr> MEAL Strategy</vt:lpstr>
      <vt:lpstr>Introduction to MEAL strategy</vt:lpstr>
      <vt:lpstr>  Chapter-1 Definitions </vt:lpstr>
      <vt:lpstr>  Chapter-2 Expectations</vt:lpstr>
      <vt:lpstr>  Chapter-3 Pathways</vt:lpstr>
      <vt:lpstr>  Chapter-4 Tools</vt:lpstr>
      <vt:lpstr> Chapter-5 Results </vt:lpstr>
      <vt:lpstr>  Chapter-6 Evidences</vt:lpstr>
      <vt:lpstr>Chapter-7 Gender</vt:lpstr>
      <vt:lpstr>  Chapter-8 Indicators</vt:lpstr>
      <vt:lpstr>  Chapter-9 Annexure </vt:lpstr>
      <vt:lpstr>Summary B</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m&amp;E Plan  and  meal strategy.</dc:title>
  <dc:creator>sada shah</dc:creator>
  <cp:lastModifiedBy>Regional Secretariat CTI-CFF</cp:lastModifiedBy>
  <cp:revision>7</cp:revision>
  <dcterms:created xsi:type="dcterms:W3CDTF">2020-07-06T16:39:40Z</dcterms:created>
  <dcterms:modified xsi:type="dcterms:W3CDTF">2020-07-08T06:44:03Z</dcterms:modified>
</cp:coreProperties>
</file>